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2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77" r:id="rId6"/>
    <p:sldId id="257" r:id="rId7"/>
    <p:sldId id="378" r:id="rId8"/>
    <p:sldId id="326" r:id="rId9"/>
    <p:sldId id="269" r:id="rId10"/>
    <p:sldId id="292" r:id="rId11"/>
    <p:sldId id="293" r:id="rId12"/>
    <p:sldId id="295" r:id="rId13"/>
    <p:sldId id="380" r:id="rId14"/>
    <p:sldId id="379" r:id="rId15"/>
  </p:sldIdLst>
  <p:sldSz cx="9906000" cy="6858000" type="A4"/>
  <p:notesSz cx="6662738" cy="9906000"/>
  <p:custDataLst>
    <p:tags r:id="rId18"/>
  </p:custDataLst>
  <p:defaultTextStyle>
    <a:defPPr>
      <a:defRPr lang="en-GB"/>
    </a:defPPr>
    <a:lvl1pPr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ctr" rtl="0" fontAlgn="base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7C7"/>
    <a:srgbClr val="99FF99"/>
    <a:srgbClr val="345782"/>
    <a:srgbClr val="0070C0"/>
    <a:srgbClr val="4D4D4D"/>
    <a:srgbClr val="5D8BA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7" autoAdjust="0"/>
    <p:restoredTop sz="98672" autoAdjust="0"/>
  </p:normalViewPr>
  <p:slideViewPr>
    <p:cSldViewPr snapToGrid="0" showGuides="1">
      <p:cViewPr>
        <p:scale>
          <a:sx n="90" d="100"/>
          <a:sy n="90" d="100"/>
        </p:scale>
        <p:origin x="-348" y="-450"/>
      </p:cViewPr>
      <p:guideLst>
        <p:guide orient="horz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0"/>
              </a:spcBef>
              <a:defRPr sz="1200" b="1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defRPr sz="1200" b="1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0"/>
              </a:spcBef>
              <a:defRPr sz="1200" b="1"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defRPr sz="1200" b="1"/>
            </a:lvl1pPr>
          </a:lstStyle>
          <a:p>
            <a:fld id="{13A2AEDD-AD55-49C8-838F-E55756FFD2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5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t" anchorCtr="0" compatLnSpc="1">
            <a:prstTxWarp prst="textNoShape">
              <a:avLst/>
            </a:prstTxWarp>
          </a:bodyPr>
          <a:lstStyle>
            <a:lvl1pPr algn="l" defTabSz="895350">
              <a:spcBef>
                <a:spcPct val="0"/>
              </a:spcBef>
              <a:defRPr sz="1200" b="1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9067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t" anchorCtr="0" compatLnSpc="1">
            <a:prstTxWarp prst="textNoShape">
              <a:avLst/>
            </a:prstTxWarp>
          </a:bodyPr>
          <a:lstStyle>
            <a:lvl1pPr algn="r" defTabSz="895350">
              <a:spcBef>
                <a:spcPct val="0"/>
              </a:spcBef>
              <a:defRPr sz="1200" b="1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8013" y="731838"/>
            <a:ext cx="5400675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125" y="4716463"/>
            <a:ext cx="486886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b" anchorCtr="0" compatLnSpc="1">
            <a:prstTxWarp prst="textNoShape">
              <a:avLst/>
            </a:prstTxWarp>
          </a:bodyPr>
          <a:lstStyle>
            <a:lvl1pPr algn="l" defTabSz="895350">
              <a:spcBef>
                <a:spcPct val="0"/>
              </a:spcBef>
              <a:defRPr sz="1200" b="1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b" anchorCtr="0" compatLnSpc="1">
            <a:prstTxWarp prst="textNoShape">
              <a:avLst/>
            </a:prstTxWarp>
          </a:bodyPr>
          <a:lstStyle>
            <a:lvl1pPr algn="r" defTabSz="895350">
              <a:spcBef>
                <a:spcPct val="0"/>
              </a:spcBef>
              <a:defRPr sz="1200" b="1"/>
            </a:lvl1pPr>
          </a:lstStyle>
          <a:p>
            <a:fld id="{5CA7C1A6-3F6E-4A0C-A01A-2F04D27288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48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24577-A7F4-4E1A-BA81-064FF7DE7259}" type="slidenum">
              <a:rPr lang="en-GB"/>
              <a:pPr/>
              <a:t>0</a:t>
            </a:fld>
            <a:endParaRPr lang="en-GB" dirty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31838"/>
            <a:ext cx="5400675" cy="37401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7C1A6-3F6E-4A0C-A01A-2F04D27288E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0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hyperlink" Target="http://en.wikipedia.org/wiki/File:NHS-Logo.svg" TargetMode="Externa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oleObject" Target="../embeddings/oleObject2.bin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tags" Target="../tags/tag1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15" Type="http://schemas.openxmlformats.org/officeDocument/2006/relationships/image" Target="../media/image2.jpeg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image" Target="../media/image2.jpeg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3.png"/><Relationship Id="rId2" Type="http://schemas.openxmlformats.org/officeDocument/2006/relationships/tags" Target="../tags/tag25.xml"/><Relationship Id="rId1" Type="http://schemas.openxmlformats.org/officeDocument/2006/relationships/vmlDrawing" Target="../drawings/vmlDrawing3.vml"/><Relationship Id="rId6" Type="http://schemas.openxmlformats.org/officeDocument/2006/relationships/tags" Target="../tags/tag29.xml"/><Relationship Id="rId11" Type="http://schemas.openxmlformats.org/officeDocument/2006/relationships/hyperlink" Target="http://en.wikipedia.org/wiki/File:NHS-Logo.svg" TargetMode="External"/><Relationship Id="rId5" Type="http://schemas.openxmlformats.org/officeDocument/2006/relationships/tags" Target="../tags/tag28.xml"/><Relationship Id="rId10" Type="http://schemas.openxmlformats.org/officeDocument/2006/relationships/oleObject" Target="../embeddings/oleObject3.bin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4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Rectangle 15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94968" y="2159005"/>
            <a:ext cx="5346832" cy="1466850"/>
          </a:xfrm>
          <a:prstGeom prst="rect">
            <a:avLst/>
          </a:prstGeom>
        </p:spPr>
        <p:txBody>
          <a:bodyPr anchor="t" anchorCtr="0"/>
          <a:lstStyle>
            <a:lvl1pPr algn="l">
              <a:defRPr sz="2800" b="1">
                <a:solidFill>
                  <a:srgbClr val="4D4D4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0"/>
            <p:custDataLst>
              <p:tags r:id="rId4"/>
            </p:custDataLst>
          </p:nvPr>
        </p:nvSpPr>
        <p:spPr>
          <a:xfrm>
            <a:off x="494969" y="4475168"/>
            <a:ext cx="5346832" cy="486299"/>
          </a:xfrm>
        </p:spPr>
        <p:txBody>
          <a:bodyPr/>
          <a:lstStyle>
            <a:lvl1pPr algn="l">
              <a:defRPr sz="2000" b="0">
                <a:solidFill>
                  <a:srgbClr val="4D4D4D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703744" y="162981"/>
            <a:ext cx="1993900" cy="1692153"/>
            <a:chOff x="7703744" y="162981"/>
            <a:chExt cx="1993900" cy="1692153"/>
          </a:xfrm>
        </p:grpSpPr>
        <p:pic>
          <p:nvPicPr>
            <p:cNvPr id="22" name="Picture 154" descr="NHS-Logo.svg">
              <a:hlinkClick r:id="rId13"/>
            </p:cNvPr>
            <p:cNvPicPr>
              <a:picLocks noChangeAspect="1" noChangeArrowheads="1"/>
            </p:cNvPicPr>
            <p:nvPr userDrawn="1">
              <p:custDataLst>
                <p:tags r:id="rId6"/>
              </p:custDataLst>
            </p:nvPr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755003" y="162981"/>
              <a:ext cx="1942641" cy="777057"/>
            </a:xfrm>
            <a:prstGeom prst="rect">
              <a:avLst/>
            </a:prstGeom>
            <a:noFill/>
          </p:spPr>
        </p:pic>
        <p:pic>
          <p:nvPicPr>
            <p:cNvPr id="23" name="Picture 2"/>
            <p:cNvPicPr>
              <a:picLocks noChangeAspect="1" noChangeArrowheads="1"/>
            </p:cNvPicPr>
            <p:nvPr userDrawn="1">
              <p:custDataLst>
                <p:tags r:id="rId7"/>
              </p:custDataLst>
            </p:nvPr>
          </p:nvPicPr>
          <p:blipFill>
            <a:blip r:embed="rId15" cstate="print"/>
            <a:srcRect t="59711"/>
            <a:stretch>
              <a:fillRect/>
            </a:stretch>
          </p:blipFill>
          <p:spPr bwMode="auto">
            <a:xfrm>
              <a:off x="7703744" y="1478422"/>
              <a:ext cx="1993900" cy="37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4" name="Group 13"/>
            <p:cNvGrpSpPr/>
            <p:nvPr userDrawn="1"/>
          </p:nvGrpSpPr>
          <p:grpSpPr>
            <a:xfrm>
              <a:off x="7703744" y="940038"/>
              <a:ext cx="1993900" cy="429411"/>
              <a:chOff x="5878082" y="1546789"/>
              <a:chExt cx="1993900" cy="429411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15" cstate="print"/>
              <a:srcRect t="54076"/>
              <a:stretch>
                <a:fillRect/>
              </a:stretch>
            </p:blipFill>
            <p:spPr bwMode="auto">
              <a:xfrm>
                <a:off x="5878082" y="1546789"/>
                <a:ext cx="1993900" cy="42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6" name="Rectangle 25"/>
              <p:cNvSpPr/>
              <p:nvPr userDrawn="1">
                <p:custDataLst>
                  <p:tags r:id="rId9"/>
                </p:custDataLst>
              </p:nvPr>
            </p:nvSpPr>
            <p:spPr bwMode="auto">
              <a:xfrm>
                <a:off x="6110243" y="1615155"/>
                <a:ext cx="538385" cy="196553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89000" rtl="0" eaLnBrk="1" fontAlgn="base" latinLnBrk="0" hangingPunct="1"/>
                <a:endParaRPr kumimoji="0" lang="en-GB" sz="14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+mn-lt"/>
                  <a:cs typeface="+mn-cs"/>
                </a:endParaRPr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 userDrawn="1">
                <p:custDataLst>
                  <p:tags r:id="rId10"/>
                </p:custDataLst>
              </p:nvPr>
            </p:nvPicPr>
            <p:blipFill>
              <a:blip r:embed="rId15" cstate="print"/>
              <a:srcRect l="20715" t="60626" r="55712" b="18353"/>
              <a:stretch>
                <a:fillRect/>
              </a:stretch>
            </p:blipFill>
            <p:spPr bwMode="auto">
              <a:xfrm>
                <a:off x="6597354" y="1606610"/>
                <a:ext cx="470018" cy="196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28" name="Rectangle 138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0" y="5060950"/>
            <a:ext cx="9906000" cy="1800225"/>
          </a:xfrm>
          <a:prstGeom prst="rect">
            <a:avLst/>
          </a:prstGeom>
          <a:solidFill>
            <a:srgbClr val="007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08400"/>
            <a:ext cx="8996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162000"/>
            <a:ext cx="7467600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162000"/>
            <a:ext cx="7484533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0" name="think-cell Slide" r:id="rId10" imgW="0" imgH="0" progId="TCLayout.ActiveDocument.1">
                  <p:embed/>
                </p:oleObj>
              </mc:Choice>
              <mc:Fallback>
                <p:oleObj name="think-cell Slide" r:id="rId10" imgW="0" imgH="0" progId="TCLayout.ActiveDocument.1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/>
          <p:nvPr userDrawn="1"/>
        </p:nvGrpSpPr>
        <p:grpSpPr>
          <a:xfrm>
            <a:off x="7703744" y="162981"/>
            <a:ext cx="1993900" cy="1692153"/>
            <a:chOff x="7703744" y="162981"/>
            <a:chExt cx="1993900" cy="1692153"/>
          </a:xfrm>
        </p:grpSpPr>
        <p:pic>
          <p:nvPicPr>
            <p:cNvPr id="8" name="Picture 154" descr="NHS-Logo.svg">
              <a:hlinkClick r:id="rId11"/>
            </p:cNvPr>
            <p:cNvPicPr>
              <a:picLocks noChangeAspect="1" noChangeArrowheads="1"/>
            </p:cNvPicPr>
            <p:nvPr userDrawn="1">
              <p:custDataLst>
                <p:tags r:id="rId4"/>
              </p:custDataLst>
            </p:nvPr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755003" y="162981"/>
              <a:ext cx="1942641" cy="777057"/>
            </a:xfrm>
            <a:prstGeom prst="rect">
              <a:avLst/>
            </a:prstGeom>
            <a:noFill/>
          </p:spPr>
        </p:pic>
        <p:pic>
          <p:nvPicPr>
            <p:cNvPr id="9" name="Picture 2"/>
            <p:cNvPicPr>
              <a:picLocks noChangeAspect="1" noChangeArrowheads="1"/>
            </p:cNvPicPr>
            <p:nvPr userDrawn="1">
              <p:custDataLst>
                <p:tags r:id="rId5"/>
              </p:custDataLst>
            </p:nvPr>
          </p:nvPicPr>
          <p:blipFill>
            <a:blip r:embed="rId13" cstate="print"/>
            <a:srcRect t="59711"/>
            <a:stretch>
              <a:fillRect/>
            </a:stretch>
          </p:blipFill>
          <p:spPr bwMode="auto">
            <a:xfrm>
              <a:off x="7703744" y="1478422"/>
              <a:ext cx="1993900" cy="37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13"/>
            <p:cNvGrpSpPr/>
            <p:nvPr userDrawn="1"/>
          </p:nvGrpSpPr>
          <p:grpSpPr>
            <a:xfrm>
              <a:off x="7703744" y="940038"/>
              <a:ext cx="1993900" cy="429411"/>
              <a:chOff x="5878082" y="1546789"/>
              <a:chExt cx="1993900" cy="429411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 userDrawn="1">
                <p:custDataLst>
                  <p:tags r:id="rId6"/>
                </p:custDataLst>
              </p:nvPr>
            </p:nvPicPr>
            <p:blipFill>
              <a:blip r:embed="rId13" cstate="print"/>
              <a:srcRect t="54076"/>
              <a:stretch>
                <a:fillRect/>
              </a:stretch>
            </p:blipFill>
            <p:spPr bwMode="auto">
              <a:xfrm>
                <a:off x="5878082" y="1546789"/>
                <a:ext cx="1993900" cy="42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Rectangle 15"/>
              <p:cNvSpPr/>
              <p:nvPr userDrawn="1">
                <p:custDataLst>
                  <p:tags r:id="rId7"/>
                </p:custDataLst>
              </p:nvPr>
            </p:nvSpPr>
            <p:spPr bwMode="auto">
              <a:xfrm>
                <a:off x="6110243" y="1615155"/>
                <a:ext cx="538385" cy="196553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89000" rtl="0" eaLnBrk="1" fontAlgn="base" latinLnBrk="0" hangingPunct="1"/>
                <a:endParaRPr kumimoji="0" lang="en-GB" sz="14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+mn-lt"/>
                  <a:cs typeface="+mn-cs"/>
                </a:endParaRPr>
              </a:p>
            </p:txBody>
          </p:sp>
          <p:pic>
            <p:nvPicPr>
              <p:cNvPr id="17" name="Picture 2"/>
              <p:cNvPicPr>
                <a:picLocks noChangeAspect="1" noChangeArrowheads="1"/>
              </p:cNvPicPr>
              <p:nvPr userDrawn="1">
                <p:custDataLst>
                  <p:tags r:id="rId8"/>
                </p:custDataLst>
              </p:nvPr>
            </p:nvPicPr>
            <p:blipFill>
              <a:blip r:embed="rId13" cstate="print"/>
              <a:srcRect l="20715" t="60626" r="55712" b="18353"/>
              <a:stretch>
                <a:fillRect/>
              </a:stretch>
            </p:blipFill>
            <p:spPr bwMode="auto">
              <a:xfrm>
                <a:off x="6597354" y="1606610"/>
                <a:ext cx="470018" cy="196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8" name="Rectangle 138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0" y="5060950"/>
            <a:ext cx="9906000" cy="1800225"/>
          </a:xfrm>
          <a:prstGeom prst="rect">
            <a:avLst/>
          </a:prstGeom>
          <a:solidFill>
            <a:srgbClr val="007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08400"/>
            <a:ext cx="8996400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57200" y="162000"/>
            <a:ext cx="8992800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5" Type="http://schemas.openxmlformats.org/officeDocument/2006/relationships/hyperlink" Target="http://en.wikipedia.org/wiki/File:NHS-Logo.svg" TargetMode="Externa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20" Type="http://schemas.openxmlformats.org/officeDocument/2006/relationships/tags" Target="../tags/tag1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24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23" Type="http://schemas.openxmlformats.org/officeDocument/2006/relationships/image" Target="../media/image1.emf"/><Relationship Id="rId10" Type="http://schemas.openxmlformats.org/officeDocument/2006/relationships/tags" Target="../tags/tag2.xml"/><Relationship Id="rId19" Type="http://schemas.openxmlformats.org/officeDocument/2006/relationships/tags" Target="../tags/tag1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tags" Target="../tags/tag6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think-cell Slide" r:id="rId22" imgW="360" imgH="360" progId="TCLayout.ActiveDocument.1">
                  <p:embed/>
                </p:oleObj>
              </mc:Choice>
              <mc:Fallback>
                <p:oleObj name="think-cell Slide" r:id="rId22" imgW="360" imgH="360" progId="TCLayout.ActiveDocument.1">
                  <p:embed/>
                  <p:pic>
                    <p:nvPicPr>
                      <p:cNvPr id="0" name="Picture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1"/>
            </p:custDataLst>
          </p:nvPr>
        </p:nvSpPr>
        <p:spPr bwMode="auto">
          <a:xfrm>
            <a:off x="457200" y="1508400"/>
            <a:ext cx="8996400" cy="459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8" name="FooterSimple"/>
          <p:cNvSpPr txBox="1">
            <a:spLocks noChangeArrowheads="1"/>
          </p:cNvSpPr>
          <p:nvPr userDrawn="1">
            <p:custDataLst>
              <p:tags r:id="rId12"/>
            </p:custDataLst>
          </p:nvPr>
        </p:nvSpPr>
        <p:spPr bwMode="auto">
          <a:xfrm>
            <a:off x="471225" y="6695155"/>
            <a:ext cx="2157642" cy="923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GB" sz="600" smtClean="0"/>
              <a:t>260789-36-WeeklyCommissionerCall-19Apr13-updated-vf.pptx</a:t>
            </a:r>
            <a:endParaRPr lang="de-CH" sz="600" b="1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7200" y="162000"/>
            <a:ext cx="7484533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103225" y="554526"/>
            <a:ext cx="1727375" cy="337402"/>
            <a:chOff x="7394990" y="473841"/>
            <a:chExt cx="2303167" cy="449869"/>
          </a:xfrm>
        </p:grpSpPr>
        <p:pic>
          <p:nvPicPr>
            <p:cNvPr id="20" name="Picture 2"/>
            <p:cNvPicPr>
              <a:picLocks noChangeArrowheads="1"/>
            </p:cNvPicPr>
            <p:nvPr userDrawn="1">
              <p:custDataLst>
                <p:tags r:id="rId20"/>
              </p:custDataLst>
            </p:nvPr>
          </p:nvPicPr>
          <p:blipFill>
            <a:blip r:embed="rId24" cstate="print"/>
            <a:srcRect t="59711"/>
            <a:stretch>
              <a:fillRect/>
            </a:stretch>
          </p:blipFill>
          <p:spPr bwMode="auto">
            <a:xfrm>
              <a:off x="7544385" y="529141"/>
              <a:ext cx="2153772" cy="394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154" descr="NHS-Logo.svg">
              <a:hlinkClick r:id="rId25"/>
            </p:cNvPr>
            <p:cNvPicPr>
              <a:picLocks noChangeArrowheads="1"/>
            </p:cNvPicPr>
            <p:nvPr userDrawn="1">
              <p:custDataLst>
                <p:tags r:id="rId21"/>
              </p:custDataLst>
            </p:nvPr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7394990" y="473841"/>
              <a:ext cx="592265" cy="236906"/>
            </a:xfrm>
            <a:prstGeom prst="rect">
              <a:avLst/>
            </a:prstGeom>
            <a:noFill/>
          </p:spPr>
        </p:pic>
      </p:grpSp>
      <p:grpSp>
        <p:nvGrpSpPr>
          <p:cNvPr id="22" name="Group 21"/>
          <p:cNvGrpSpPr/>
          <p:nvPr userDrawn="1"/>
        </p:nvGrpSpPr>
        <p:grpSpPr>
          <a:xfrm>
            <a:off x="8103225" y="96587"/>
            <a:ext cx="1726169" cy="319601"/>
            <a:chOff x="7394990" y="15902"/>
            <a:chExt cx="2301559" cy="426135"/>
          </a:xfrm>
        </p:grpSpPr>
        <p:grpSp>
          <p:nvGrpSpPr>
            <p:cNvPr id="23" name="Group 13"/>
            <p:cNvGrpSpPr/>
            <p:nvPr userDrawn="1">
              <p:custDataLst>
                <p:tags r:id="rId15"/>
              </p:custDataLst>
            </p:nvPr>
          </p:nvGrpSpPr>
          <p:grpSpPr>
            <a:xfrm>
              <a:off x="7555956" y="15902"/>
              <a:ext cx="2140593" cy="426135"/>
              <a:chOff x="5878082" y="1546789"/>
              <a:chExt cx="1993900" cy="429411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 userDrawn="1">
                <p:custDataLst>
                  <p:tags r:id="rId17"/>
                </p:custDataLst>
              </p:nvPr>
            </p:nvPicPr>
            <p:blipFill>
              <a:blip r:embed="rId24" cstate="print"/>
              <a:srcRect t="54076"/>
              <a:stretch>
                <a:fillRect/>
              </a:stretch>
            </p:blipFill>
            <p:spPr bwMode="auto">
              <a:xfrm>
                <a:off x="5878082" y="1546789"/>
                <a:ext cx="1993900" cy="429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6" name="Rectangle 25"/>
              <p:cNvSpPr/>
              <p:nvPr userDrawn="1">
                <p:custDataLst>
                  <p:tags r:id="rId18"/>
                </p:custDataLst>
              </p:nvPr>
            </p:nvSpPr>
            <p:spPr bwMode="auto">
              <a:xfrm>
                <a:off x="6110243" y="1615155"/>
                <a:ext cx="538385" cy="196553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91440" rIns="91440" bIns="9144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89000" rtl="0" eaLnBrk="1" fontAlgn="base" latinLnBrk="0" hangingPunct="1"/>
                <a:endParaRPr kumimoji="0" lang="en-GB" sz="14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+mn-lt"/>
                  <a:cs typeface="+mn-cs"/>
                </a:endParaRPr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 userDrawn="1">
                <p:custDataLst>
                  <p:tags r:id="rId19"/>
                </p:custDataLst>
              </p:nvPr>
            </p:nvPicPr>
            <p:blipFill>
              <a:blip r:embed="rId24" cstate="print"/>
              <a:srcRect l="20715" t="60626" r="55712" b="18353"/>
              <a:stretch>
                <a:fillRect/>
              </a:stretch>
            </p:blipFill>
            <p:spPr bwMode="auto">
              <a:xfrm>
                <a:off x="6597354" y="1606610"/>
                <a:ext cx="470018" cy="196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4" name="Picture 154" descr="NHS-Logo.svg">
              <a:hlinkClick r:id="rId25"/>
            </p:cNvPr>
            <p:cNvPicPr>
              <a:picLocks noChangeArrowheads="1"/>
            </p:cNvPicPr>
            <p:nvPr userDrawn="1">
              <p:custDataLst>
                <p:tags r:id="rId16"/>
              </p:custDataLst>
            </p:nvPr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7394990" y="15902"/>
              <a:ext cx="592265" cy="236906"/>
            </a:xfrm>
            <a:prstGeom prst="rect">
              <a:avLst/>
            </a:prstGeom>
            <a:noFill/>
          </p:spPr>
        </p:pic>
      </p:grpSp>
      <p:sp>
        <p:nvSpPr>
          <p:cNvPr id="28" name="Line 115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H="1">
            <a:off x="0" y="1003300"/>
            <a:ext cx="9906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>
            <a:outerShdw dist="25400" dir="5400000" algn="ctr" rotWithShape="0">
              <a:srgbClr val="345782"/>
            </a:outerShdw>
          </a:effectLst>
        </p:spPr>
        <p:txBody>
          <a:bodyPr/>
          <a:lstStyle/>
          <a:p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4" r:id="rId5"/>
    <p:sldLayoutId id="2147483665" r:id="rId6"/>
    <p:sldLayoutId id="2147483671" r:id="rId7"/>
  </p:sldLayoutIdLst>
  <p:txStyles>
    <p:titleStyle>
      <a:lvl1pPr algn="l" defTabSz="889000" rtl="0" fontAlgn="base">
        <a:spcBef>
          <a:spcPct val="0"/>
        </a:spcBef>
        <a:spcAft>
          <a:spcPct val="0"/>
        </a:spcAft>
        <a:defRPr sz="2400" b="0">
          <a:solidFill>
            <a:srgbClr val="345782"/>
          </a:solidFill>
          <a:latin typeface="+mj-lt"/>
          <a:ea typeface="+mj-ea"/>
          <a:cs typeface="+mj-cs"/>
        </a:defRPr>
      </a:lvl1pPr>
      <a:lvl2pPr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fontAlgn="base">
        <a:spcBef>
          <a:spcPct val="20000"/>
        </a:spcBef>
        <a:spcAft>
          <a:spcPct val="0"/>
        </a:spcAft>
        <a:buClr>
          <a:srgbClr val="345782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22250" algn="l" defTabSz="889000" rtl="0" fontAlgn="base">
        <a:spcBef>
          <a:spcPct val="20000"/>
        </a:spcBef>
        <a:spcAft>
          <a:spcPct val="0"/>
        </a:spcAft>
        <a:buClr>
          <a:srgbClr val="34578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89000" indent="-222250" algn="l" defTabSz="889000" rtl="0" fontAlgn="base">
        <a:spcBef>
          <a:spcPct val="20000"/>
        </a:spcBef>
        <a:spcAft>
          <a:spcPct val="0"/>
        </a:spcAft>
        <a:buClr>
          <a:srgbClr val="34578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338263" indent="-227013" algn="l" defTabSz="889000" rtl="0" fontAlgn="base">
        <a:spcBef>
          <a:spcPct val="20000"/>
        </a:spcBef>
        <a:spcAft>
          <a:spcPct val="0"/>
        </a:spcAft>
        <a:buClr>
          <a:srgbClr val="34578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998663" indent="-220663" algn="l" defTabSz="889000" rtl="0" fontAlgn="base">
        <a:spcBef>
          <a:spcPct val="20000"/>
        </a:spcBef>
        <a:spcAft>
          <a:spcPct val="0"/>
        </a:spcAft>
        <a:buClr>
          <a:srgbClr val="34578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455863" indent="-220663" algn="l" defTabSz="889000" rtl="0" fontAlgn="base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fontAlgn="base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fontAlgn="base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fontAlgn="base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3" Type="http://schemas.openxmlformats.org/officeDocument/2006/relationships/tags" Target="../tags/tag78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hyperlink" Target="http://www.londonhp.nhs.uk/wp-content/uploads/2011/03/Travel-Times-Ambulance-Coverage-Analysis.pdf" TargetMode="External"/><Relationship Id="rId2" Type="http://schemas.openxmlformats.org/officeDocument/2006/relationships/tags" Target="../tags/tag96.xml"/><Relationship Id="rId16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oleObject" Target="../embeddings/oleObject5.bin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.gov.uk/health/category/policy-areas/nhs/long-term-conditions/" TargetMode="External"/><Relationship Id="rId2" Type="http://schemas.openxmlformats.org/officeDocument/2006/relationships/hyperlink" Target="http://www.productivity.nhs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stitute.nhs.uk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e.nhs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6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verslide_title"/>
          <p:cNvSpPr/>
          <p:nvPr/>
        </p:nvSpPr>
        <p:spPr bwMode="auto">
          <a:xfrm>
            <a:off x="457200" y="1926000"/>
            <a:ext cx="9101470" cy="196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8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Northern Lincolnshire Sustainable Services</a:t>
            </a:r>
          </a:p>
          <a:p>
            <a:pPr algn="l"/>
            <a:r>
              <a:rPr lang="en-GB" sz="2400" i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Quality </a:t>
            </a:r>
            <a:r>
              <a:rPr lang="en-GB" sz="2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Services for </a:t>
            </a:r>
            <a:r>
              <a:rPr lang="en-GB" sz="2400" i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all</a:t>
            </a:r>
          </a:p>
        </p:txBody>
      </p:sp>
      <p:sp>
        <p:nvSpPr>
          <p:cNvPr id="8" name="coverslide_date"/>
          <p:cNvSpPr/>
          <p:nvPr/>
        </p:nvSpPr>
        <p:spPr bwMode="auto">
          <a:xfrm>
            <a:off x="457200" y="4431600"/>
            <a:ext cx="8690400" cy="37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May 2013</a:t>
            </a:r>
            <a:endParaRPr lang="en-GB" sz="200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 smtClean="0"/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12 </a:t>
            </a:r>
            <a:r>
              <a:rPr lang="en-US" sz="1800" dirty="0"/>
              <a:t>week high profile </a:t>
            </a:r>
            <a:r>
              <a:rPr lang="en-US" sz="1800" dirty="0" smtClean="0"/>
              <a:t>campaign</a:t>
            </a:r>
            <a:endParaRPr lang="en-US" sz="1800" dirty="0"/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Using multiple tactics across both CCG localities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Engagement with key stakeholders and the wider public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en-US" sz="18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sz="1800" dirty="0" smtClean="0"/>
              <a:t>Key </a:t>
            </a:r>
            <a:r>
              <a:rPr lang="en-US" sz="1800" dirty="0"/>
              <a:t>aims: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Raise </a:t>
            </a:r>
            <a:r>
              <a:rPr lang="en-US" sz="1800" dirty="0"/>
              <a:t>with the public and stakeholders the appreciation that change is necessary </a:t>
            </a:r>
            <a:endParaRPr lang="en-US" sz="18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Obtain views on future healthcare needs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1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‘Case for Change’ Engagement Approach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70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424973" y="1147663"/>
            <a:ext cx="794092" cy="24260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GB" sz="1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Today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09452" y="1554478"/>
            <a:ext cx="8830492" cy="3820164"/>
            <a:chOff x="766080" y="1554478"/>
            <a:chExt cx="8334603" cy="3820164"/>
          </a:xfrm>
        </p:grpSpPr>
        <p:sp>
          <p:nvSpPr>
            <p:cNvPr id="7" name="AutoShape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988304" y="2196437"/>
              <a:ext cx="2023984" cy="650062"/>
            </a:xfrm>
            <a:prstGeom prst="chevron">
              <a:avLst>
                <a:gd name="adj" fmla="val 23627"/>
              </a:avLst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0" tIns="89999" rIns="0" bIns="89999" anchor="ctr"/>
            <a:lstStyle/>
            <a:p>
              <a:pPr algn="ctr" eaLnBrk="0" hangingPunct="0">
                <a:defRPr/>
              </a:pPr>
              <a:r>
                <a:rPr lang="en-GB" sz="1600" b="1" dirty="0" smtClean="0">
                  <a:solidFill>
                    <a:schemeClr val="bg1"/>
                  </a:solidFill>
                </a:rPr>
                <a:t>Broader </a:t>
              </a:r>
            </a:p>
            <a:p>
              <a:pPr algn="ctr" eaLnBrk="0" hangingPunct="0">
                <a:defRPr/>
              </a:pPr>
              <a:r>
                <a:rPr lang="en-GB" sz="1600" b="1" dirty="0" smtClean="0">
                  <a:solidFill>
                    <a:schemeClr val="bg1"/>
                  </a:solidFill>
                </a:rPr>
                <a:t>engagement</a:t>
              </a:r>
            </a:p>
            <a:p>
              <a:pPr algn="ctr" eaLnBrk="0" hangingPunct="0">
                <a:defRPr/>
              </a:pPr>
              <a:r>
                <a:rPr lang="en-GB" sz="1600" b="1" dirty="0" smtClean="0">
                  <a:solidFill>
                    <a:schemeClr val="bg1"/>
                  </a:solidFill>
                </a:rPr>
                <a:t>and define options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4988304" y="3218912"/>
              <a:ext cx="2023984" cy="18105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89999" rIns="0" bIns="89999"/>
            <a:lstStyle/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/>
                <a:t>Wider engagement with broad range of stakeholders</a:t>
              </a:r>
            </a:p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/>
                <a:t>Detailed assessment and  development of preferred options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766080" y="3227158"/>
              <a:ext cx="2023984" cy="18105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89999" rIns="0" bIns="89999"/>
            <a:lstStyle/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>
                  <a:solidFill>
                    <a:srgbClr val="000000"/>
                  </a:solidFill>
                </a:rPr>
                <a:t>Develop commissioner vision</a:t>
              </a:r>
              <a:endParaRPr lang="en-GB" sz="1600" b="1" dirty="0" smtClean="0">
                <a:solidFill>
                  <a:srgbClr val="000000"/>
                </a:solidFill>
              </a:endParaRPr>
            </a:p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>
                  <a:solidFill>
                    <a:srgbClr val="000000"/>
                  </a:solidFill>
                </a:rPr>
                <a:t>Develop case for change &amp; baseline</a:t>
              </a:r>
            </a:p>
            <a:p>
              <a:pPr marL="288925" lvl="1" indent="-174625" algn="l">
                <a:buClr>
                  <a:srgbClr val="177B57"/>
                </a:buClr>
                <a:buSzPct val="100000"/>
                <a:defRPr/>
              </a:pPr>
              <a:endParaRPr lang="en-GB" sz="1600" dirty="0" smtClean="0">
                <a:solidFill>
                  <a:srgbClr val="000000"/>
                </a:solidFill>
              </a:endParaRPr>
            </a:p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endParaRPr lang="en-GB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Rectangle 4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06202" y="2883887"/>
              <a:ext cx="1743741" cy="42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89999" rIns="0" bIns="89999">
              <a:spAutoFit/>
            </a:bodyPr>
            <a:lstStyle/>
            <a:p>
              <a:pPr marL="180975" indent="-180975" algn="ctr">
                <a:spcBef>
                  <a:spcPct val="10000"/>
                </a:spcBef>
                <a:buClr>
                  <a:srgbClr val="177B57"/>
                </a:buClr>
              </a:pPr>
              <a:r>
                <a:rPr lang="en-GB" sz="1600" b="1" i="1" dirty="0" smtClean="0">
                  <a:solidFill>
                    <a:srgbClr val="000000"/>
                  </a:solidFill>
                </a:rPr>
                <a:t>Dec 12- Feb 13</a:t>
              </a:r>
              <a:endParaRPr lang="en-GB" sz="1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6080" y="2196436"/>
              <a:ext cx="2023984" cy="650062"/>
            </a:xfrm>
            <a:prstGeom prst="chevron">
              <a:avLst>
                <a:gd name="adj" fmla="val 22097"/>
              </a:avLst>
            </a:prstGeom>
            <a:solidFill>
              <a:schemeClr val="tx2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89999" rIns="0" bIns="89999" anchor="ctr"/>
            <a:lstStyle/>
            <a:p>
              <a:pPr algn="ctr" eaLnBrk="0" hangingPunct="0"/>
              <a:r>
                <a:rPr lang="en-GB" sz="1600" b="1" dirty="0" smtClean="0">
                  <a:solidFill>
                    <a:srgbClr val="FFFFFF"/>
                  </a:solidFill>
                </a:rPr>
                <a:t>Describe current</a:t>
              </a:r>
            </a:p>
            <a:p>
              <a:pPr algn="ctr" eaLnBrk="0" hangingPunct="0"/>
              <a:r>
                <a:rPr lang="en-GB" sz="1600" b="1" dirty="0" smtClean="0">
                  <a:solidFill>
                    <a:srgbClr val="FFFFFF"/>
                  </a:solidFill>
                </a:rPr>
                <a:t>status and vision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3362618" y="3223861"/>
              <a:ext cx="1070604" cy="21507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89999" rIns="0" bIns="89999"/>
            <a:lstStyle/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76699" y="2196437"/>
              <a:ext cx="2023984" cy="650062"/>
            </a:xfrm>
            <a:prstGeom prst="chevron">
              <a:avLst>
                <a:gd name="adj" fmla="val 23627"/>
              </a:avLst>
            </a:prstGeom>
            <a:solidFill>
              <a:srgbClr val="CCE3DE"/>
            </a:solidFill>
            <a:ln w="9525" algn="ctr">
              <a:solidFill>
                <a:srgbClr val="CCE3DE"/>
              </a:solidFill>
              <a:miter lim="800000"/>
              <a:headEnd/>
              <a:tailEnd/>
            </a:ln>
            <a:effectLst/>
          </p:spPr>
          <p:txBody>
            <a:bodyPr wrap="none" lIns="0" tIns="89999" rIns="0" bIns="89999" anchor="ctr"/>
            <a:lstStyle/>
            <a:p>
              <a:pPr algn="ctr" eaLnBrk="0" hangingPunct="0">
                <a:defRPr/>
              </a:pPr>
              <a:r>
                <a:rPr lang="en-GB" sz="1600" dirty="0" smtClean="0"/>
                <a:t>   Consultation </a:t>
              </a:r>
            </a:p>
            <a:p>
              <a:pPr algn="ctr" eaLnBrk="0" hangingPunct="0">
                <a:defRPr/>
              </a:pPr>
              <a:r>
                <a:rPr lang="en-GB" sz="1600" dirty="0" smtClean="0"/>
                <a:t>and response</a:t>
              </a:r>
            </a:p>
            <a:p>
              <a:pPr algn="ctr" eaLnBrk="0" hangingPunct="0">
                <a:defRPr/>
              </a:pPr>
              <a:r>
                <a:rPr lang="en-GB" sz="1600" i="1" dirty="0" smtClean="0"/>
                <a:t>(if necessary)</a:t>
              </a:r>
              <a:endParaRPr lang="en-GB" sz="1600" i="1" dirty="0"/>
            </a:p>
          </p:txBody>
        </p:sp>
        <p:sp>
          <p:nvSpPr>
            <p:cNvPr id="14" name="Rectangle 4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932246" y="2883887"/>
              <a:ext cx="2136100" cy="42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89999" rIns="0" bIns="89999">
              <a:spAutoFit/>
            </a:bodyPr>
            <a:lstStyle/>
            <a:p>
              <a:pPr marL="180975" indent="-180975" algn="ctr">
                <a:spcBef>
                  <a:spcPct val="10000"/>
                </a:spcBef>
                <a:buClr>
                  <a:srgbClr val="177B57"/>
                </a:buClr>
              </a:pPr>
              <a:r>
                <a:rPr lang="en-GB" sz="1600" b="1" i="1" dirty="0" smtClean="0">
                  <a:solidFill>
                    <a:srgbClr val="000000"/>
                  </a:solidFill>
                </a:rPr>
                <a:t>Apr-Aug</a:t>
              </a:r>
              <a:endParaRPr lang="en-GB" sz="1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4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28095" y="2883887"/>
              <a:ext cx="1521193" cy="42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89999" rIns="0" bIns="89999">
              <a:spAutoFit/>
            </a:bodyPr>
            <a:lstStyle/>
            <a:p>
              <a:pPr marL="180975" indent="-180975" algn="ctr">
                <a:spcBef>
                  <a:spcPct val="10000"/>
                </a:spcBef>
                <a:buClr>
                  <a:srgbClr val="177B57"/>
                </a:buClr>
              </a:pPr>
              <a:r>
                <a:rPr lang="en-GB" sz="1600" b="1" i="1" dirty="0" smtClean="0">
                  <a:solidFill>
                    <a:srgbClr val="000000"/>
                  </a:solidFill>
                </a:rPr>
                <a:t>Sept-Dec</a:t>
              </a:r>
              <a:endParaRPr lang="en-GB" sz="1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16" name="AutoShap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89205" y="2196437"/>
              <a:ext cx="2023985" cy="650062"/>
            </a:xfrm>
            <a:prstGeom prst="chevron">
              <a:avLst>
                <a:gd name="adj" fmla="val 23627"/>
              </a:avLst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0" tIns="89999" rIns="0" bIns="89999" anchor="ctr"/>
            <a:lstStyle/>
            <a:p>
              <a:pPr algn="ctr" eaLnBrk="0" hangingPunct="0">
                <a:defRPr/>
              </a:pPr>
              <a:r>
                <a:rPr lang="en-GB" sz="1600" b="1" dirty="0" smtClean="0">
                  <a:solidFill>
                    <a:schemeClr val="bg1"/>
                  </a:solidFill>
                </a:rPr>
                <a:t>Engage</a:t>
              </a:r>
            </a:p>
            <a:p>
              <a:pPr algn="ctr" eaLnBrk="0" hangingPunct="0">
                <a:defRPr/>
              </a:pPr>
              <a:r>
                <a:rPr lang="en-GB" sz="1600" b="1" dirty="0" smtClean="0">
                  <a:solidFill>
                    <a:schemeClr val="bg1"/>
                  </a:solidFill>
                </a:rPr>
                <a:t>and define options</a:t>
              </a:r>
            </a:p>
          </p:txBody>
        </p:sp>
        <p:sp>
          <p:nvSpPr>
            <p:cNvPr id="17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2889205" y="3229136"/>
              <a:ext cx="2023984" cy="18105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89999" rIns="0" bIns="89999"/>
            <a:lstStyle/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/>
                <a:t>Engage key clinicians and wider provider group</a:t>
              </a:r>
            </a:p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>
                  <a:solidFill>
                    <a:srgbClr val="000000"/>
                  </a:solidFill>
                </a:rPr>
                <a:t>Identify shortlist potential options</a:t>
              </a:r>
            </a:p>
            <a:p>
              <a:pPr marL="180975" indent="-180975" algn="l">
                <a:spcBef>
                  <a:spcPts val="600"/>
                </a:spcBef>
                <a:buClr>
                  <a:srgbClr val="177B57"/>
                </a:buClr>
                <a:buFontTx/>
                <a:buChar char="•"/>
              </a:pPr>
              <a:r>
                <a:rPr lang="en-GB" sz="1600" dirty="0" smtClean="0">
                  <a:solidFill>
                    <a:srgbClr val="000000"/>
                  </a:solidFill>
                </a:rPr>
                <a:t>Develop criteria for assessing options</a:t>
              </a:r>
            </a:p>
          </p:txBody>
        </p:sp>
        <p:sp>
          <p:nvSpPr>
            <p:cNvPr id="18" name="Rectangle 4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137530" y="2894111"/>
              <a:ext cx="1527334" cy="42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89999" rIns="0" bIns="89999">
              <a:spAutoFit/>
            </a:bodyPr>
            <a:lstStyle/>
            <a:p>
              <a:pPr marL="180975" indent="-180975" algn="ctr">
                <a:spcBef>
                  <a:spcPct val="10000"/>
                </a:spcBef>
                <a:buClr>
                  <a:srgbClr val="177B57"/>
                </a:buClr>
              </a:pPr>
              <a:r>
                <a:rPr lang="en-GB" sz="1600" b="1" i="1" dirty="0" smtClean="0">
                  <a:solidFill>
                    <a:srgbClr val="000000"/>
                  </a:solidFill>
                </a:rPr>
                <a:t>Feb -Apr</a:t>
              </a:r>
              <a:endParaRPr lang="en-GB" sz="16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19" name="Pentagon 18"/>
            <p:cNvSpPr/>
            <p:nvPr/>
          </p:nvSpPr>
          <p:spPr bwMode="auto">
            <a:xfrm rot="5400000">
              <a:off x="4792648" y="1338288"/>
              <a:ext cx="535577" cy="967958"/>
            </a:xfrm>
            <a:prstGeom prst="homePlate">
              <a:avLst/>
            </a:prstGeom>
            <a:solidFill>
              <a:srgbClr val="C41300"/>
            </a:solidFill>
            <a:ln w="9525" cap="flat" cmpd="sng" algn="ctr">
              <a:solidFill>
                <a:srgbClr val="C41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r>
                <a:rPr lang="en-GB" sz="1600" b="1" dirty="0" smtClean="0">
                  <a:solidFill>
                    <a:schemeClr val="bg1"/>
                  </a:solidFill>
                </a:rPr>
                <a:t>Today</a:t>
              </a:r>
              <a:endParaRPr kumimoji="0" lang="en-GB" sz="16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5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1451" y="1111669"/>
            <a:ext cx="9548811" cy="524660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452" y="162000"/>
            <a:ext cx="7753348" cy="831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Commissioners have laid out their vision for a new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model of care for Northern </a:t>
            </a:r>
            <a:r>
              <a:rPr lang="en-GB" dirty="0" smtClean="0">
                <a:solidFill>
                  <a:schemeClr val="tx1"/>
                </a:solidFill>
              </a:rPr>
              <a:t>Lincolnshire</a:t>
            </a:r>
            <a:endParaRPr lang="en-GB" dirty="0"/>
          </a:p>
        </p:txBody>
      </p:sp>
      <p:sp>
        <p:nvSpPr>
          <p:cNvPr id="5" name="Pentagon 4"/>
          <p:cNvSpPr/>
          <p:nvPr>
            <p:custDataLst>
              <p:tags r:id="rId1"/>
            </p:custDataLst>
          </p:nvPr>
        </p:nvSpPr>
        <p:spPr>
          <a:xfrm>
            <a:off x="171451" y="3969384"/>
            <a:ext cx="1402044" cy="387463"/>
          </a:xfrm>
          <a:prstGeom prst="homePlate">
            <a:avLst>
              <a:gd name="adj" fmla="val 1240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Comprehensive</a:t>
            </a:r>
          </a:p>
        </p:txBody>
      </p:sp>
      <p:sp>
        <p:nvSpPr>
          <p:cNvPr id="6" name="Pentagon 5"/>
          <p:cNvSpPr/>
          <p:nvPr>
            <p:custDataLst>
              <p:tags r:id="rId2"/>
            </p:custDataLst>
          </p:nvPr>
        </p:nvSpPr>
        <p:spPr>
          <a:xfrm>
            <a:off x="171452" y="5819205"/>
            <a:ext cx="1402043" cy="387463"/>
          </a:xfrm>
          <a:prstGeom prst="homePlate">
            <a:avLst>
              <a:gd name="adj" fmla="val 22566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Affordable</a:t>
            </a:r>
          </a:p>
        </p:txBody>
      </p:sp>
      <p:sp>
        <p:nvSpPr>
          <p:cNvPr id="7" name="TextColumnContent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33333" y="3859136"/>
            <a:ext cx="8048549" cy="1924975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 anchor="t" anchorCtr="0"/>
          <a:lstStyle/>
          <a:p>
            <a:pPr lvl="0" algn="l"/>
            <a:r>
              <a:rPr lang="en-GB" dirty="0" smtClean="0"/>
              <a:t>Healthcare providers should provide a </a:t>
            </a:r>
            <a:r>
              <a:rPr lang="en-GB" b="1" dirty="0" smtClean="0"/>
              <a:t>comprehensive</a:t>
            </a:r>
            <a:r>
              <a:rPr lang="en-GB" dirty="0" smtClean="0"/>
              <a:t> service, from supporting prevention and self-care, through community provision, to specialist and tertiary care. </a:t>
            </a:r>
          </a:p>
          <a:p>
            <a:pPr lvl="0" algn="l"/>
            <a:endParaRPr lang="en-GB" dirty="0" smtClean="0"/>
          </a:p>
          <a:p>
            <a:pPr lvl="0" algn="l"/>
            <a:r>
              <a:rPr lang="en-GB" dirty="0" smtClean="0"/>
              <a:t>Providers of these services should take an </a:t>
            </a:r>
            <a:r>
              <a:rPr lang="en-GB" b="1" dirty="0" smtClean="0"/>
              <a:t>integrated approach</a:t>
            </a:r>
            <a:r>
              <a:rPr lang="en-GB" dirty="0" smtClean="0"/>
              <a:t>, so that local people have access to a seamless service</a:t>
            </a:r>
          </a:p>
          <a:p>
            <a:pPr lvl="0" algn="l"/>
            <a:endParaRPr lang="en-GB" dirty="0" smtClean="0"/>
          </a:p>
          <a:p>
            <a:pPr lvl="0" algn="l"/>
            <a:r>
              <a:rPr lang="en-GB" dirty="0" smtClean="0"/>
              <a:t>The result will be </a:t>
            </a:r>
            <a:r>
              <a:rPr lang="en-GB" b="1" dirty="0" smtClean="0"/>
              <a:t>higher-quality care</a:t>
            </a:r>
            <a:r>
              <a:rPr lang="en-GB" dirty="0" smtClean="0"/>
              <a:t>, with more lives saved and more people returned to full health</a:t>
            </a:r>
          </a:p>
          <a:p>
            <a:pPr lvl="0" algn="l"/>
            <a:endParaRPr lang="en-GB" dirty="0" smtClean="0"/>
          </a:p>
          <a:p>
            <a:pPr lvl="0" algn="l"/>
            <a:endParaRPr lang="en-GB" dirty="0" smtClean="0"/>
          </a:p>
          <a:p>
            <a:pPr algn="l"/>
            <a:r>
              <a:rPr lang="en-GB" dirty="0" smtClean="0"/>
              <a:t>A further result will be a service that is </a:t>
            </a:r>
            <a:r>
              <a:rPr lang="en-GB" b="1" dirty="0" smtClean="0"/>
              <a:t>affordable</a:t>
            </a:r>
            <a:r>
              <a:rPr lang="en-GB" dirty="0" smtClean="0"/>
              <a:t> in the years to come</a:t>
            </a:r>
          </a:p>
          <a:p>
            <a:pPr lvl="0" algn="l"/>
            <a:endParaRPr lang="en-GB" dirty="0" smtClean="0"/>
          </a:p>
          <a:p>
            <a:pPr lvl="0" algn="l"/>
            <a:endParaRPr lang="en-GB" dirty="0" smtClean="0"/>
          </a:p>
        </p:txBody>
      </p:sp>
      <p:sp>
        <p:nvSpPr>
          <p:cNvPr id="9" name="Down Arrow 8"/>
          <p:cNvSpPr/>
          <p:nvPr>
            <p:custDataLst>
              <p:tags r:id="rId4"/>
            </p:custDataLst>
          </p:nvPr>
        </p:nvSpPr>
        <p:spPr>
          <a:xfrm flipV="1">
            <a:off x="2779832" y="3454257"/>
            <a:ext cx="260891" cy="322897"/>
          </a:xfrm>
          <a:prstGeom prst="downArrow">
            <a:avLst/>
          </a:prstGeom>
          <a:solidFill>
            <a:srgbClr val="06C245"/>
          </a:solidFill>
          <a:ln w="9525">
            <a:solidFill>
              <a:srgbClr val="06C2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GB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Down Arrow 9"/>
          <p:cNvSpPr/>
          <p:nvPr>
            <p:custDataLst>
              <p:tags r:id="rId5"/>
            </p:custDataLst>
          </p:nvPr>
        </p:nvSpPr>
        <p:spPr>
          <a:xfrm flipV="1">
            <a:off x="5200665" y="3454257"/>
            <a:ext cx="260891" cy="322897"/>
          </a:xfrm>
          <a:prstGeom prst="downArrow">
            <a:avLst/>
          </a:prstGeom>
          <a:solidFill>
            <a:srgbClr val="06C245"/>
          </a:solidFill>
          <a:ln w="9525">
            <a:solidFill>
              <a:srgbClr val="06C2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GB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own Arrow 10"/>
          <p:cNvSpPr/>
          <p:nvPr>
            <p:custDataLst>
              <p:tags r:id="rId6"/>
            </p:custDataLst>
          </p:nvPr>
        </p:nvSpPr>
        <p:spPr>
          <a:xfrm rot="5400000">
            <a:off x="7702524" y="3454257"/>
            <a:ext cx="260891" cy="322897"/>
          </a:xfrm>
          <a:prstGeom prst="downArrow">
            <a:avLst/>
          </a:prstGeom>
          <a:solidFill>
            <a:srgbClr val="C41300"/>
          </a:solidFill>
          <a:ln w="9525">
            <a:solidFill>
              <a:srgbClr val="C413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GB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1537636" y="3008370"/>
          <a:ext cx="7514568" cy="396240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2407691"/>
                <a:gridCol w="220781"/>
                <a:gridCol w="2334538"/>
                <a:gridCol w="220781"/>
                <a:gridCol w="2330777"/>
              </a:tblGrid>
              <a:tr h="23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Primary care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Community based care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Secondary / Tertiary care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Pentagon 12"/>
          <p:cNvSpPr/>
          <p:nvPr>
            <p:custDataLst>
              <p:tags r:id="rId8"/>
            </p:custDataLst>
          </p:nvPr>
        </p:nvSpPr>
        <p:spPr>
          <a:xfrm>
            <a:off x="171452" y="4585991"/>
            <a:ext cx="1402043" cy="387463"/>
          </a:xfrm>
          <a:prstGeom prst="homePlate">
            <a:avLst>
              <a:gd name="adj" fmla="val 1240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Integrated</a:t>
            </a:r>
          </a:p>
        </p:txBody>
      </p:sp>
      <p:sp>
        <p:nvSpPr>
          <p:cNvPr id="14" name="Pentagon 13"/>
          <p:cNvSpPr/>
          <p:nvPr>
            <p:custDataLst>
              <p:tags r:id="rId9"/>
            </p:custDataLst>
          </p:nvPr>
        </p:nvSpPr>
        <p:spPr>
          <a:xfrm>
            <a:off x="171452" y="5202598"/>
            <a:ext cx="1402043" cy="387463"/>
          </a:xfrm>
          <a:prstGeom prst="homePlate">
            <a:avLst>
              <a:gd name="adj" fmla="val 1240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rtlCol="0" anchor="ctr" anchorCtr="0"/>
          <a:lstStyle/>
          <a:p>
            <a:pPr algn="ctr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Higher quality</a:t>
            </a:r>
          </a:p>
        </p:txBody>
      </p:sp>
      <p:grpSp>
        <p:nvGrpSpPr>
          <p:cNvPr id="15" name="Group 47"/>
          <p:cNvGrpSpPr/>
          <p:nvPr/>
        </p:nvGrpSpPr>
        <p:grpSpPr>
          <a:xfrm>
            <a:off x="1683389" y="1104542"/>
            <a:ext cx="8036874" cy="1535471"/>
            <a:chOff x="1683389" y="1104542"/>
            <a:chExt cx="8036874" cy="1535471"/>
          </a:xfrm>
        </p:grpSpPr>
        <p:sp>
          <p:nvSpPr>
            <p:cNvPr id="16" name="Bent Arrow 15"/>
            <p:cNvSpPr/>
            <p:nvPr>
              <p:custDataLst>
                <p:tags r:id="rId10"/>
              </p:custDataLst>
            </p:nvPr>
          </p:nvSpPr>
          <p:spPr bwMode="auto">
            <a:xfrm rot="10800000">
              <a:off x="5396191" y="2281237"/>
              <a:ext cx="309561" cy="358775"/>
            </a:xfrm>
            <a:prstGeom prst="bentArrow">
              <a:avLst>
                <a:gd name="adj1" fmla="val 46667"/>
                <a:gd name="adj2" fmla="val 17318"/>
                <a:gd name="adj3" fmla="val 10124"/>
                <a:gd name="adj4" fmla="val 43750"/>
              </a:avLst>
            </a:prstGeom>
            <a:solidFill>
              <a:schemeClr val="bg1"/>
            </a:solidFill>
            <a:ln w="25400" cap="flat" cmpd="sng" algn="ctr">
              <a:solidFill>
                <a:srgbClr val="5D8B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grpSp>
          <p:nvGrpSpPr>
            <p:cNvPr id="17" name="clipart_funnels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1683389" y="1104542"/>
              <a:ext cx="6427729" cy="1414217"/>
              <a:chOff x="2889" y="2065"/>
              <a:chExt cx="2722" cy="1389"/>
            </a:xfrm>
          </p:grpSpPr>
          <p:sp>
            <p:nvSpPr>
              <p:cNvPr id="40" name="Freeform 12"/>
              <p:cNvSpPr>
                <a:spLocks/>
              </p:cNvSpPr>
              <p:nvPr/>
            </p:nvSpPr>
            <p:spPr bwMode="gray">
              <a:xfrm>
                <a:off x="2938" y="2072"/>
                <a:ext cx="2673" cy="1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13"/>
              <p:cNvSpPr>
                <a:spLocks noChangeArrowheads="1"/>
              </p:cNvSpPr>
              <p:nvPr/>
            </p:nvSpPr>
            <p:spPr bwMode="gray">
              <a:xfrm>
                <a:off x="2889" y="2065"/>
                <a:ext cx="121" cy="138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14"/>
              <p:cNvSpPr>
                <a:spLocks noChangeArrowheads="1"/>
              </p:cNvSpPr>
              <p:nvPr/>
            </p:nvSpPr>
            <p:spPr bwMode="gray">
              <a:xfrm>
                <a:off x="2897" y="2115"/>
                <a:ext cx="103" cy="128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Arc 15"/>
              <p:cNvSpPr>
                <a:spLocks/>
              </p:cNvSpPr>
              <p:nvPr/>
            </p:nvSpPr>
            <p:spPr bwMode="gray">
              <a:xfrm>
                <a:off x="3986" y="2219"/>
                <a:ext cx="126" cy="108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86"/>
                  <a:gd name="T2" fmla="*/ 790 w 21600"/>
                  <a:gd name="T3" fmla="*/ 43186 h 43186"/>
                  <a:gd name="T4" fmla="*/ 0 w 21600"/>
                  <a:gd name="T5" fmla="*/ 21600 h 4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8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</a:path>
                  <a:path w="21600" h="4318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Arc 16"/>
              <p:cNvSpPr>
                <a:spLocks/>
              </p:cNvSpPr>
              <p:nvPr/>
            </p:nvSpPr>
            <p:spPr bwMode="gray">
              <a:xfrm>
                <a:off x="4700" y="2353"/>
                <a:ext cx="110" cy="7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86"/>
                  <a:gd name="T2" fmla="*/ 790 w 21600"/>
                  <a:gd name="T3" fmla="*/ 43186 h 43186"/>
                  <a:gd name="T4" fmla="*/ 0 w 21600"/>
                  <a:gd name="T5" fmla="*/ 21600 h 4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8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</a:path>
                  <a:path w="21600" h="4318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" name="Freeform 12"/>
            <p:cNvSpPr>
              <a:spLocks/>
            </p:cNvSpPr>
            <p:nvPr>
              <p:custDataLst>
                <p:tags r:id="rId12"/>
              </p:custDataLst>
            </p:nvPr>
          </p:nvSpPr>
          <p:spPr bwMode="gray">
            <a:xfrm>
              <a:off x="4233863" y="1276350"/>
              <a:ext cx="5486400" cy="1084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clipart_funnels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4846196" y="1324063"/>
              <a:ext cx="3312167" cy="1015840"/>
              <a:chOff x="2889" y="2065"/>
              <a:chExt cx="2722" cy="1389"/>
            </a:xfrm>
          </p:grpSpPr>
          <p:sp>
            <p:nvSpPr>
              <p:cNvPr id="37" name="Freeform 12"/>
              <p:cNvSpPr>
                <a:spLocks/>
              </p:cNvSpPr>
              <p:nvPr/>
            </p:nvSpPr>
            <p:spPr bwMode="gray">
              <a:xfrm>
                <a:off x="2938" y="2072"/>
                <a:ext cx="2673" cy="1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13"/>
              <p:cNvSpPr>
                <a:spLocks noChangeArrowheads="1"/>
              </p:cNvSpPr>
              <p:nvPr/>
            </p:nvSpPr>
            <p:spPr bwMode="gray">
              <a:xfrm>
                <a:off x="2889" y="2065"/>
                <a:ext cx="121" cy="138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14"/>
              <p:cNvSpPr>
                <a:spLocks noChangeArrowheads="1"/>
              </p:cNvSpPr>
              <p:nvPr/>
            </p:nvSpPr>
            <p:spPr bwMode="gray">
              <a:xfrm>
                <a:off x="2897" y="2115"/>
                <a:ext cx="103" cy="128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Freeform 12"/>
            <p:cNvSpPr>
              <a:spLocks/>
            </p:cNvSpPr>
            <p:nvPr>
              <p:custDataLst>
                <p:tags r:id="rId14"/>
              </p:custDataLst>
            </p:nvPr>
          </p:nvSpPr>
          <p:spPr bwMode="gray">
            <a:xfrm>
              <a:off x="6264306" y="1198538"/>
              <a:ext cx="3447254" cy="1157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>
              <p:custDataLst>
                <p:tags r:id="rId15"/>
              </p:custDataLst>
            </p:nvPr>
          </p:nvSpPr>
          <p:spPr bwMode="gray">
            <a:xfrm>
              <a:off x="7300721" y="1520521"/>
              <a:ext cx="2398570" cy="748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clipart_funnels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gray">
            <a:xfrm>
              <a:off x="6832483" y="1545024"/>
              <a:ext cx="1650072" cy="506981"/>
              <a:chOff x="2889" y="2065"/>
              <a:chExt cx="2722" cy="1389"/>
            </a:xfrm>
          </p:grpSpPr>
          <p:sp>
            <p:nvSpPr>
              <p:cNvPr id="34" name="Freeform 12"/>
              <p:cNvSpPr>
                <a:spLocks/>
              </p:cNvSpPr>
              <p:nvPr/>
            </p:nvSpPr>
            <p:spPr bwMode="gray">
              <a:xfrm>
                <a:off x="2938" y="2072"/>
                <a:ext cx="2673" cy="1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13"/>
              <p:cNvSpPr>
                <a:spLocks noChangeArrowheads="1"/>
              </p:cNvSpPr>
              <p:nvPr/>
            </p:nvSpPr>
            <p:spPr bwMode="gray">
              <a:xfrm>
                <a:off x="2889" y="2065"/>
                <a:ext cx="121" cy="138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14"/>
              <p:cNvSpPr>
                <a:spLocks noChangeArrowheads="1"/>
              </p:cNvSpPr>
              <p:nvPr/>
            </p:nvSpPr>
            <p:spPr bwMode="gray">
              <a:xfrm>
                <a:off x="2897" y="2115"/>
                <a:ext cx="103" cy="128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AutoShape 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4375361" y="1716621"/>
              <a:ext cx="503087" cy="184632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9525" algn="ctr">
              <a:solidFill>
                <a:srgbClr val="79A2B3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solidFill>
                  <a:srgbClr val="000000"/>
                </a:solidFill>
              </a:endParaRPr>
            </a:p>
          </p:txBody>
        </p:sp>
        <p:sp>
          <p:nvSpPr>
            <p:cNvPr id="24" name="AutoShape 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gray">
            <a:xfrm>
              <a:off x="6357604" y="1697569"/>
              <a:ext cx="503087" cy="184632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9525" algn="ctr">
              <a:solidFill>
                <a:srgbClr val="79A2B3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solidFill>
                  <a:srgbClr val="000000"/>
                </a:solidFill>
              </a:endParaRPr>
            </a:p>
          </p:txBody>
        </p:sp>
        <p:sp>
          <p:nvSpPr>
            <p:cNvPr id="25" name="label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38449" y="1741208"/>
              <a:ext cx="1375482" cy="127650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Self care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and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independent living</a:t>
              </a:r>
              <a:endPara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abel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909290" y="1760326"/>
              <a:ext cx="1375482" cy="127650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Community </a:t>
              </a:r>
            </a:p>
            <a:p>
              <a:r>
                <a:rPr lang="en-GB" dirty="0" smtClean="0">
                  <a:solidFill>
                    <a:schemeClr val="bg1"/>
                  </a:solidFill>
                </a:rPr>
                <a:t>based </a:t>
              </a:r>
            </a:p>
            <a:p>
              <a:r>
                <a:rPr lang="en-GB" dirty="0" smtClean="0">
                  <a:solidFill>
                    <a:schemeClr val="bg1"/>
                  </a:solidFill>
                </a:rPr>
                <a:t>care</a:t>
              </a:r>
            </a:p>
          </p:txBody>
        </p:sp>
        <p:sp>
          <p:nvSpPr>
            <p:cNvPr id="27" name="label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584883" y="1769564"/>
              <a:ext cx="841325" cy="90981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algn="ctr"/>
              <a:endPara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abel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508363" y="1653446"/>
              <a:ext cx="2317531" cy="346840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>
                <a:lnSpc>
                  <a:spcPct val="80000"/>
                </a:lnSpc>
              </a:pPr>
              <a:r>
                <a:rPr lang="en-GB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Secondary  / Tertiary </a:t>
              </a:r>
            </a:p>
            <a:p>
              <a:pPr algn="ctr">
                <a:lnSpc>
                  <a:spcPct val="80000"/>
                </a:lnSpc>
              </a:pPr>
              <a:r>
                <a:rPr lang="en-GB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care</a:t>
              </a:r>
              <a:endParaRPr lang="en-GB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Bent Arrow 28"/>
            <p:cNvSpPr/>
            <p:nvPr>
              <p:custDataLst>
                <p:tags r:id="rId23"/>
              </p:custDataLst>
            </p:nvPr>
          </p:nvSpPr>
          <p:spPr bwMode="auto">
            <a:xfrm rot="10800000">
              <a:off x="7034489" y="2012537"/>
              <a:ext cx="576263" cy="626505"/>
            </a:xfrm>
            <a:prstGeom prst="bentArrow">
              <a:avLst>
                <a:gd name="adj1" fmla="val 46667"/>
                <a:gd name="adj2" fmla="val 9655"/>
                <a:gd name="adj3" fmla="val 10124"/>
                <a:gd name="adj4" fmla="val 43750"/>
              </a:avLst>
            </a:prstGeom>
            <a:solidFill>
              <a:schemeClr val="bg1"/>
            </a:solidFill>
            <a:ln w="25400" cap="flat" cmpd="sng" algn="ctr">
              <a:solidFill>
                <a:srgbClr val="5D8B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30" name="Bent Arrow 29"/>
            <p:cNvSpPr/>
            <p:nvPr>
              <p:custDataLst>
                <p:tags r:id="rId24"/>
              </p:custDataLst>
            </p:nvPr>
          </p:nvSpPr>
          <p:spPr bwMode="auto">
            <a:xfrm rot="16200000">
              <a:off x="5136262" y="563931"/>
              <a:ext cx="214884" cy="3937280"/>
            </a:xfrm>
            <a:prstGeom prst="bentArrow">
              <a:avLst>
                <a:gd name="adj1" fmla="val 50000"/>
                <a:gd name="adj2" fmla="val 40514"/>
                <a:gd name="adj3" fmla="val 29433"/>
                <a:gd name="adj4" fmla="val 43750"/>
              </a:avLst>
            </a:prstGeom>
            <a:solidFill>
              <a:schemeClr val="bg1"/>
            </a:solidFill>
            <a:ln w="25400" cap="flat" cmpd="sng" algn="ctr">
              <a:solidFill>
                <a:srgbClr val="5D8BA7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/>
            </a:sp3d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610823" y="2509838"/>
              <a:ext cx="80365" cy="6429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7169599" y="2545556"/>
              <a:ext cx="80365" cy="8243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7160074" y="2543175"/>
              <a:ext cx="80365" cy="8243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376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399"/>
            <a:ext cx="8996400" cy="475417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NHS and Social care partners in Northern Lincolnshire are looking at ways of improving quality of care for </a:t>
            </a:r>
            <a:r>
              <a:rPr lang="en-GB" dirty="0" smtClean="0"/>
              <a:t>residents</a:t>
            </a: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As part of this </a:t>
            </a:r>
            <a:r>
              <a:rPr lang="en-GB" dirty="0" smtClean="0"/>
              <a:t>case for change process </a:t>
            </a:r>
            <a:r>
              <a:rPr lang="en-GB" dirty="0"/>
              <a:t>we </a:t>
            </a:r>
            <a:r>
              <a:rPr lang="en-GB" dirty="0" smtClean="0"/>
              <a:t>have started to identify </a:t>
            </a:r>
            <a:r>
              <a:rPr lang="en-GB" dirty="0"/>
              <a:t>the quality standards we want to achieve</a:t>
            </a:r>
            <a:r>
              <a:rPr lang="en-GB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We have also started </a:t>
            </a:r>
            <a:r>
              <a:rPr lang="en-GB" dirty="0"/>
              <a:t>to look at a number of service areas where we hope to set out </a:t>
            </a:r>
            <a:r>
              <a:rPr lang="en-GB" dirty="0" smtClean="0"/>
              <a:t>a case for change, </a:t>
            </a:r>
            <a:r>
              <a:rPr lang="en-GB" dirty="0"/>
              <a:t>including:</a:t>
            </a:r>
          </a:p>
          <a:p>
            <a:pPr lvl="1" indent="-228600">
              <a:spcBef>
                <a:spcPts val="600"/>
              </a:spcBef>
              <a:spcAft>
                <a:spcPts val="600"/>
              </a:spcAft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Primary </a:t>
            </a:r>
            <a:r>
              <a:rPr lang="en-GB" dirty="0" smtClean="0">
                <a:solidFill>
                  <a:srgbClr val="000000"/>
                </a:solidFill>
              </a:rPr>
              <a:t>Care</a:t>
            </a:r>
            <a:r>
              <a:rPr lang="en-GB" dirty="0">
                <a:solidFill>
                  <a:srgbClr val="000000"/>
                </a:solidFill>
              </a:rPr>
              <a:t>, Intermediate </a:t>
            </a:r>
            <a:r>
              <a:rPr lang="en-GB" dirty="0" smtClean="0">
                <a:solidFill>
                  <a:srgbClr val="000000"/>
                </a:solidFill>
              </a:rPr>
              <a:t>Care</a:t>
            </a:r>
            <a:r>
              <a:rPr lang="en-GB" dirty="0">
                <a:solidFill>
                  <a:srgbClr val="000000"/>
                </a:solidFill>
              </a:rPr>
              <a:t>, Urgent &amp; </a:t>
            </a:r>
            <a:r>
              <a:rPr lang="en-GB" dirty="0" smtClean="0">
                <a:solidFill>
                  <a:srgbClr val="000000"/>
                </a:solidFill>
              </a:rPr>
              <a:t>Acute Services</a:t>
            </a:r>
          </a:p>
          <a:p>
            <a:pPr marL="215900" lvl="1" indent="0">
              <a:buClr>
                <a:srgbClr val="177B57"/>
              </a:buClr>
              <a:buSzPct val="100000"/>
              <a:buNone/>
            </a:pP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177B57"/>
              </a:buClr>
              <a:buSzPct val="100000"/>
            </a:pPr>
            <a:r>
              <a:rPr lang="en-GB" dirty="0"/>
              <a:t>The final solution will </a:t>
            </a:r>
            <a:r>
              <a:rPr lang="en-GB" dirty="0" smtClean="0"/>
              <a:t>deliver sustainable </a:t>
            </a:r>
            <a:r>
              <a:rPr lang="en-GB" dirty="0"/>
              <a:t>care across all health and social care services</a:t>
            </a: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177B57"/>
              </a:buClr>
              <a:buSzPct val="100000"/>
            </a:pPr>
            <a:endParaRPr lang="en-GB" dirty="0">
              <a:solidFill>
                <a:srgbClr val="000000"/>
              </a:solidFill>
            </a:endParaRPr>
          </a:p>
          <a:p>
            <a:pPr>
              <a:buClr>
                <a:srgbClr val="177B57"/>
              </a:buClr>
              <a:buSzPct val="100000"/>
            </a:pPr>
            <a:r>
              <a:rPr lang="en-GB" dirty="0" smtClean="0">
                <a:solidFill>
                  <a:srgbClr val="000000"/>
                </a:solidFill>
              </a:rPr>
              <a:t>As </a:t>
            </a:r>
            <a:r>
              <a:rPr lang="en-GB" dirty="0">
                <a:solidFill>
                  <a:srgbClr val="000000"/>
                </a:solidFill>
              </a:rPr>
              <a:t>this process continues we will be talking to a wide range of stakeholders including:</a:t>
            </a:r>
          </a:p>
          <a:p>
            <a:pPr lvl="1" indent="-228600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Managers and frontline staff of local services</a:t>
            </a:r>
          </a:p>
          <a:p>
            <a:pPr lvl="1" indent="-228600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Relevant oversight bodies and adjacent services</a:t>
            </a:r>
          </a:p>
          <a:p>
            <a:pPr lvl="1" indent="-228600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</a:rPr>
              <a:t>Public representatives, and </a:t>
            </a:r>
            <a:r>
              <a:rPr lang="en-GB" dirty="0" smtClean="0">
                <a:solidFill>
                  <a:srgbClr val="000000"/>
                </a:solidFill>
              </a:rPr>
              <a:t>a wider range of people, </a:t>
            </a:r>
            <a:r>
              <a:rPr lang="en-GB" dirty="0">
                <a:solidFill>
                  <a:srgbClr val="000000"/>
                </a:solidFill>
              </a:rPr>
              <a:t>if appropriate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for Change for Sustainable Services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180214"/>
            <a:ext cx="8996400" cy="515708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As part of the Case for Change process, options are being developed which increase primary and community based care</a:t>
            </a:r>
            <a:endParaRPr lang="en-GB" sz="2000" dirty="0"/>
          </a:p>
        </p:txBody>
      </p:sp>
      <p:sp>
        <p:nvSpPr>
          <p:cNvPr id="5" name="Down Arrow 4"/>
          <p:cNvSpPr/>
          <p:nvPr>
            <p:custDataLst>
              <p:tags r:id="rId1"/>
            </p:custDataLst>
          </p:nvPr>
        </p:nvSpPr>
        <p:spPr>
          <a:xfrm flipV="1">
            <a:off x="2741732" y="4457556"/>
            <a:ext cx="598368" cy="698643"/>
          </a:xfrm>
          <a:prstGeom prst="downArrow">
            <a:avLst/>
          </a:prstGeom>
          <a:solidFill>
            <a:srgbClr val="06C245"/>
          </a:solidFill>
          <a:ln w="9525">
            <a:solidFill>
              <a:srgbClr val="06C2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GB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>
            <p:custDataLst>
              <p:tags r:id="rId2"/>
            </p:custDataLst>
          </p:nvPr>
        </p:nvSpPr>
        <p:spPr>
          <a:xfrm rot="5400000">
            <a:off x="7464340" y="4302041"/>
            <a:ext cx="566040" cy="812079"/>
          </a:xfrm>
          <a:prstGeom prst="downArrow">
            <a:avLst/>
          </a:prstGeom>
          <a:solidFill>
            <a:srgbClr val="C41300"/>
          </a:solidFill>
          <a:ln w="9525">
            <a:solidFill>
              <a:srgbClr val="C413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GB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3199" y="3497802"/>
          <a:ext cx="2413789" cy="407930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2413789"/>
              </a:tblGrid>
              <a:tr h="407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Secondary / Tertiary care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lipart_drawncirclered"/>
          <p:cNvSpPr>
            <a:spLocks/>
          </p:cNvSpPr>
          <p:nvPr/>
        </p:nvSpPr>
        <p:spPr bwMode="gray">
          <a:xfrm>
            <a:off x="381000" y="3051658"/>
            <a:ext cx="5588000" cy="1400174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/>
            <a:endParaRPr lang="en-GB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lipart_drawncirclered"/>
          <p:cNvSpPr>
            <a:spLocks/>
          </p:cNvSpPr>
          <p:nvPr/>
        </p:nvSpPr>
        <p:spPr bwMode="gray">
          <a:xfrm>
            <a:off x="6159500" y="3013558"/>
            <a:ext cx="3263900" cy="1400174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/>
            <a:endParaRPr lang="en-GB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60399" y="3523202"/>
          <a:ext cx="4867158" cy="407930"/>
        </p:xfrm>
        <a:graphic>
          <a:graphicData uri="http://schemas.openxmlformats.org/drawingml/2006/table">
            <a:tbl>
              <a:tblPr bandRow="1">
                <a:tableStyleId>{EB344D84-9AFB-497E-A393-DC336BA19D2E}</a:tableStyleId>
              </a:tblPr>
              <a:tblGrid>
                <a:gridCol w="2311401"/>
                <a:gridCol w="208280"/>
                <a:gridCol w="2347477"/>
              </a:tblGrid>
              <a:tr h="407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Primary care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Community based care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 horzOverflow="overflow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47"/>
          <p:cNvGrpSpPr/>
          <p:nvPr/>
        </p:nvGrpSpPr>
        <p:grpSpPr>
          <a:xfrm>
            <a:off x="1264289" y="1339974"/>
            <a:ext cx="8036874" cy="1535471"/>
            <a:chOff x="1683389" y="1104542"/>
            <a:chExt cx="8036874" cy="1535471"/>
          </a:xfrm>
        </p:grpSpPr>
        <p:sp>
          <p:nvSpPr>
            <p:cNvPr id="12" name="Bent Arrow 11"/>
            <p:cNvSpPr/>
            <p:nvPr>
              <p:custDataLst>
                <p:tags r:id="rId4"/>
              </p:custDataLst>
            </p:nvPr>
          </p:nvSpPr>
          <p:spPr bwMode="auto">
            <a:xfrm rot="10800000">
              <a:off x="5396191" y="2281237"/>
              <a:ext cx="309561" cy="358775"/>
            </a:xfrm>
            <a:prstGeom prst="bentArrow">
              <a:avLst>
                <a:gd name="adj1" fmla="val 46667"/>
                <a:gd name="adj2" fmla="val 17318"/>
                <a:gd name="adj3" fmla="val 10124"/>
                <a:gd name="adj4" fmla="val 43750"/>
              </a:avLst>
            </a:prstGeom>
            <a:solidFill>
              <a:schemeClr val="bg1"/>
            </a:solidFill>
            <a:ln w="25400" cap="flat" cmpd="sng" algn="ctr">
              <a:solidFill>
                <a:srgbClr val="5D8B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grpSp>
          <p:nvGrpSpPr>
            <p:cNvPr id="13" name="clipart_funnels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gray">
            <a:xfrm>
              <a:off x="1683389" y="1104542"/>
              <a:ext cx="6427729" cy="1414217"/>
              <a:chOff x="2889" y="2065"/>
              <a:chExt cx="2722" cy="1389"/>
            </a:xfrm>
          </p:grpSpPr>
          <p:sp>
            <p:nvSpPr>
              <p:cNvPr id="36" name="Freeform 12"/>
              <p:cNvSpPr>
                <a:spLocks/>
              </p:cNvSpPr>
              <p:nvPr/>
            </p:nvSpPr>
            <p:spPr bwMode="gray">
              <a:xfrm>
                <a:off x="2938" y="2072"/>
                <a:ext cx="2673" cy="1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13"/>
              <p:cNvSpPr>
                <a:spLocks noChangeArrowheads="1"/>
              </p:cNvSpPr>
              <p:nvPr/>
            </p:nvSpPr>
            <p:spPr bwMode="gray">
              <a:xfrm>
                <a:off x="2889" y="2065"/>
                <a:ext cx="121" cy="138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14"/>
              <p:cNvSpPr>
                <a:spLocks noChangeArrowheads="1"/>
              </p:cNvSpPr>
              <p:nvPr/>
            </p:nvSpPr>
            <p:spPr bwMode="gray">
              <a:xfrm>
                <a:off x="2897" y="2115"/>
                <a:ext cx="103" cy="128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15"/>
              <p:cNvSpPr>
                <a:spLocks/>
              </p:cNvSpPr>
              <p:nvPr/>
            </p:nvSpPr>
            <p:spPr bwMode="gray">
              <a:xfrm>
                <a:off x="3986" y="2219"/>
                <a:ext cx="126" cy="108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86"/>
                  <a:gd name="T2" fmla="*/ 790 w 21600"/>
                  <a:gd name="T3" fmla="*/ 43186 h 43186"/>
                  <a:gd name="T4" fmla="*/ 0 w 21600"/>
                  <a:gd name="T5" fmla="*/ 21600 h 4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8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</a:path>
                  <a:path w="21600" h="4318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16"/>
              <p:cNvSpPr>
                <a:spLocks/>
              </p:cNvSpPr>
              <p:nvPr/>
            </p:nvSpPr>
            <p:spPr bwMode="gray">
              <a:xfrm>
                <a:off x="4700" y="2353"/>
                <a:ext cx="110" cy="7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86"/>
                  <a:gd name="T2" fmla="*/ 790 w 21600"/>
                  <a:gd name="T3" fmla="*/ 43186 h 43186"/>
                  <a:gd name="T4" fmla="*/ 0 w 21600"/>
                  <a:gd name="T5" fmla="*/ 21600 h 43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8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</a:path>
                  <a:path w="21600" h="4318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221"/>
                      <a:pt x="12404" y="42760"/>
                      <a:pt x="789" y="431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16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Freeform 12"/>
            <p:cNvSpPr>
              <a:spLocks/>
            </p:cNvSpPr>
            <p:nvPr>
              <p:custDataLst>
                <p:tags r:id="rId6"/>
              </p:custDataLst>
            </p:nvPr>
          </p:nvSpPr>
          <p:spPr bwMode="gray">
            <a:xfrm>
              <a:off x="4233863" y="1276350"/>
              <a:ext cx="5486400" cy="10840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clipart_funnels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gray">
            <a:xfrm>
              <a:off x="4846196" y="1324063"/>
              <a:ext cx="3312167" cy="1015840"/>
              <a:chOff x="2889" y="2065"/>
              <a:chExt cx="2722" cy="1389"/>
            </a:xfrm>
          </p:grpSpPr>
          <p:sp>
            <p:nvSpPr>
              <p:cNvPr id="33" name="Freeform 12"/>
              <p:cNvSpPr>
                <a:spLocks/>
              </p:cNvSpPr>
              <p:nvPr/>
            </p:nvSpPr>
            <p:spPr bwMode="gray">
              <a:xfrm>
                <a:off x="2938" y="2072"/>
                <a:ext cx="2673" cy="1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Oval 13"/>
              <p:cNvSpPr>
                <a:spLocks noChangeArrowheads="1"/>
              </p:cNvSpPr>
              <p:nvPr/>
            </p:nvSpPr>
            <p:spPr bwMode="gray">
              <a:xfrm>
                <a:off x="2889" y="2065"/>
                <a:ext cx="121" cy="138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14"/>
              <p:cNvSpPr>
                <a:spLocks noChangeArrowheads="1"/>
              </p:cNvSpPr>
              <p:nvPr/>
            </p:nvSpPr>
            <p:spPr bwMode="gray">
              <a:xfrm>
                <a:off x="2897" y="2115"/>
                <a:ext cx="103" cy="128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Freeform 12"/>
            <p:cNvSpPr>
              <a:spLocks/>
            </p:cNvSpPr>
            <p:nvPr>
              <p:custDataLst>
                <p:tags r:id="rId8"/>
              </p:custDataLst>
            </p:nvPr>
          </p:nvSpPr>
          <p:spPr bwMode="gray">
            <a:xfrm>
              <a:off x="6264306" y="1198538"/>
              <a:ext cx="3447254" cy="1157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>
              <p:custDataLst>
                <p:tags r:id="rId9"/>
              </p:custDataLst>
            </p:nvPr>
          </p:nvSpPr>
          <p:spPr bwMode="gray">
            <a:xfrm>
              <a:off x="7300721" y="1520521"/>
              <a:ext cx="2398570" cy="748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2277"/>
                </a:cxn>
                <a:cxn ang="0">
                  <a:pos x="4197" y="1479"/>
                </a:cxn>
                <a:cxn ang="0">
                  <a:pos x="4277" y="1063"/>
                </a:cxn>
                <a:cxn ang="0">
                  <a:pos x="4133" y="646"/>
                </a:cxn>
                <a:cxn ang="0">
                  <a:pos x="0" y="0"/>
                </a:cxn>
              </a:cxnLst>
              <a:rect l="0" t="0" r="r" b="b"/>
              <a:pathLst>
                <a:path w="4278" h="2277">
                  <a:moveTo>
                    <a:pt x="0" y="0"/>
                  </a:moveTo>
                  <a:cubicBezTo>
                    <a:pt x="97" y="850"/>
                    <a:pt x="131" y="1414"/>
                    <a:pt x="14" y="2277"/>
                  </a:cubicBezTo>
                  <a:cubicBezTo>
                    <a:pt x="881" y="2143"/>
                    <a:pt x="3443" y="1670"/>
                    <a:pt x="4197" y="1479"/>
                  </a:cubicBezTo>
                  <a:cubicBezTo>
                    <a:pt x="4259" y="1382"/>
                    <a:pt x="4278" y="1161"/>
                    <a:pt x="4277" y="1063"/>
                  </a:cubicBezTo>
                  <a:cubicBezTo>
                    <a:pt x="4276" y="965"/>
                    <a:pt x="4213" y="695"/>
                    <a:pt x="4133" y="646"/>
                  </a:cubicBezTo>
                  <a:cubicBezTo>
                    <a:pt x="2021" y="362"/>
                    <a:pt x="861" y="1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clipart_funnels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6832483" y="1545024"/>
              <a:ext cx="1650072" cy="506981"/>
              <a:chOff x="2889" y="2065"/>
              <a:chExt cx="2722" cy="1389"/>
            </a:xfrm>
          </p:grpSpPr>
          <p:sp>
            <p:nvSpPr>
              <p:cNvPr id="30" name="Freeform 12"/>
              <p:cNvSpPr>
                <a:spLocks/>
              </p:cNvSpPr>
              <p:nvPr/>
            </p:nvSpPr>
            <p:spPr bwMode="gray">
              <a:xfrm>
                <a:off x="2938" y="2072"/>
                <a:ext cx="2673" cy="1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2277"/>
                  </a:cxn>
                  <a:cxn ang="0">
                    <a:pos x="4197" y="1479"/>
                  </a:cxn>
                  <a:cxn ang="0">
                    <a:pos x="4277" y="1063"/>
                  </a:cxn>
                  <a:cxn ang="0">
                    <a:pos x="4133" y="646"/>
                  </a:cxn>
                  <a:cxn ang="0">
                    <a:pos x="0" y="0"/>
                  </a:cxn>
                </a:cxnLst>
                <a:rect l="0" t="0" r="r" b="b"/>
                <a:pathLst>
                  <a:path w="4278" h="2277">
                    <a:moveTo>
                      <a:pt x="0" y="0"/>
                    </a:moveTo>
                    <a:cubicBezTo>
                      <a:pt x="97" y="850"/>
                      <a:pt x="131" y="1414"/>
                      <a:pt x="14" y="2277"/>
                    </a:cubicBezTo>
                    <a:cubicBezTo>
                      <a:pt x="881" y="2143"/>
                      <a:pt x="3443" y="1670"/>
                      <a:pt x="4197" y="1479"/>
                    </a:cubicBezTo>
                    <a:cubicBezTo>
                      <a:pt x="4259" y="1382"/>
                      <a:pt x="4278" y="1161"/>
                      <a:pt x="4277" y="1063"/>
                    </a:cubicBezTo>
                    <a:cubicBezTo>
                      <a:pt x="4276" y="965"/>
                      <a:pt x="4213" y="695"/>
                      <a:pt x="4133" y="646"/>
                    </a:cubicBezTo>
                    <a:cubicBezTo>
                      <a:pt x="2021" y="362"/>
                      <a:pt x="861" y="135"/>
                      <a:pt x="0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86ABBA">
                      <a:gamma/>
                      <a:shade val="46275"/>
                      <a:invGamma/>
                    </a:srgbClr>
                  </a:gs>
                  <a:gs pos="50000">
                    <a:srgbClr val="86ABBA"/>
                  </a:gs>
                  <a:gs pos="100000">
                    <a:srgbClr val="86ABBA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Oval 13"/>
              <p:cNvSpPr>
                <a:spLocks noChangeArrowheads="1"/>
              </p:cNvSpPr>
              <p:nvPr/>
            </p:nvSpPr>
            <p:spPr bwMode="gray">
              <a:xfrm>
                <a:off x="2889" y="2065"/>
                <a:ext cx="121" cy="1389"/>
              </a:xfrm>
              <a:prstGeom prst="ellipse">
                <a:avLst/>
              </a:prstGeom>
              <a:gradFill rotWithShape="0">
                <a:gsLst>
                  <a:gs pos="0">
                    <a:srgbClr val="3C748A"/>
                  </a:gs>
                  <a:gs pos="50000">
                    <a:srgbClr val="3C748A">
                      <a:gamma/>
                      <a:tint val="36471"/>
                      <a:invGamma/>
                    </a:srgbClr>
                  </a:gs>
                  <a:gs pos="100000">
                    <a:srgbClr val="3C748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Oval 14"/>
              <p:cNvSpPr>
                <a:spLocks noChangeArrowheads="1"/>
              </p:cNvSpPr>
              <p:nvPr/>
            </p:nvSpPr>
            <p:spPr bwMode="gray">
              <a:xfrm>
                <a:off x="2897" y="2115"/>
                <a:ext cx="103" cy="1289"/>
              </a:xfrm>
              <a:prstGeom prst="ellipse">
                <a:avLst/>
              </a:prstGeom>
              <a:gradFill rotWithShape="1">
                <a:gsLst>
                  <a:gs pos="0">
                    <a:srgbClr val="4A7282">
                      <a:gamma/>
                      <a:shade val="31765"/>
                      <a:invGamma/>
                    </a:srgbClr>
                  </a:gs>
                  <a:gs pos="50000">
                    <a:srgbClr val="4A7282"/>
                  </a:gs>
                  <a:gs pos="100000">
                    <a:srgbClr val="4A7282">
                      <a:gamma/>
                      <a:shade val="3176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AutoShape 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4375361" y="1716621"/>
              <a:ext cx="503087" cy="184632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9525" algn="ctr">
              <a:solidFill>
                <a:srgbClr val="79A2B3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solidFill>
                  <a:srgbClr val="000000"/>
                </a:solidFill>
              </a:endParaRPr>
            </a:p>
          </p:txBody>
        </p:sp>
        <p:sp>
          <p:nvSpPr>
            <p:cNvPr id="20" name="AutoShape 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6357604" y="1697569"/>
              <a:ext cx="503087" cy="184632"/>
            </a:xfrm>
            <a:prstGeom prst="rightArrow">
              <a:avLst>
                <a:gd name="adj1" fmla="val 50000"/>
                <a:gd name="adj2" fmla="val 32292"/>
              </a:avLst>
            </a:prstGeom>
            <a:solidFill>
              <a:schemeClr val="bg1"/>
            </a:solidFill>
            <a:ln w="9525" algn="ctr">
              <a:solidFill>
                <a:srgbClr val="79A2B3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solidFill>
                  <a:srgbClr val="000000"/>
                </a:solidFill>
              </a:endParaRPr>
            </a:p>
          </p:txBody>
        </p:sp>
        <p:sp>
          <p:nvSpPr>
            <p:cNvPr id="21" name="label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338449" y="1662830"/>
              <a:ext cx="1375482" cy="127650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Self care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and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independent living</a:t>
              </a:r>
              <a:endPara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abel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09290" y="1760326"/>
              <a:ext cx="1375482" cy="127650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Community </a:t>
              </a:r>
            </a:p>
            <a:p>
              <a:r>
                <a:rPr lang="en-GB" dirty="0" smtClean="0">
                  <a:solidFill>
                    <a:schemeClr val="bg1"/>
                  </a:solidFill>
                </a:rPr>
                <a:t>based </a:t>
              </a:r>
            </a:p>
            <a:p>
              <a:r>
                <a:rPr lang="en-GB" dirty="0" smtClean="0">
                  <a:solidFill>
                    <a:schemeClr val="bg1"/>
                  </a:solidFill>
                </a:rPr>
                <a:t>care</a:t>
              </a:r>
            </a:p>
          </p:txBody>
        </p:sp>
        <p:sp>
          <p:nvSpPr>
            <p:cNvPr id="23" name="label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84883" y="1769564"/>
              <a:ext cx="841325" cy="90981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 algn="ctr"/>
              <a:endParaRPr lang="en-GB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abel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08363" y="1666509"/>
              <a:ext cx="2317531" cy="346840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lg" len="lg"/>
              <a:tailEnd type="none" w="lg" len="lg"/>
            </a:ln>
          </p:spPr>
          <p:txBody>
            <a:bodyPr wrap="none" lIns="61721" tIns="61721" rIns="61721" bIns="61721" anchor="ctr"/>
            <a:lstStyle/>
            <a:p>
              <a:pPr>
                <a:lnSpc>
                  <a:spcPct val="80000"/>
                </a:lnSpc>
              </a:pPr>
              <a:r>
                <a:rPr lang="en-GB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Secondary  / Tertiary </a:t>
              </a:r>
            </a:p>
            <a:p>
              <a:pPr algn="ctr">
                <a:lnSpc>
                  <a:spcPct val="80000"/>
                </a:lnSpc>
              </a:pPr>
              <a:r>
                <a:rPr lang="en-GB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care</a:t>
              </a:r>
              <a:endParaRPr lang="en-GB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Bent Arrow 24"/>
            <p:cNvSpPr/>
            <p:nvPr>
              <p:custDataLst>
                <p:tags r:id="rId17"/>
              </p:custDataLst>
            </p:nvPr>
          </p:nvSpPr>
          <p:spPr bwMode="auto">
            <a:xfrm rot="10800000">
              <a:off x="7034489" y="2012537"/>
              <a:ext cx="576263" cy="626505"/>
            </a:xfrm>
            <a:prstGeom prst="bentArrow">
              <a:avLst>
                <a:gd name="adj1" fmla="val 46667"/>
                <a:gd name="adj2" fmla="val 9655"/>
                <a:gd name="adj3" fmla="val 10124"/>
                <a:gd name="adj4" fmla="val 43750"/>
              </a:avLst>
            </a:prstGeom>
            <a:solidFill>
              <a:schemeClr val="bg1"/>
            </a:solidFill>
            <a:ln w="25400" cap="flat" cmpd="sng" algn="ctr">
              <a:solidFill>
                <a:srgbClr val="5D8B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6" name="Bent Arrow 25"/>
            <p:cNvSpPr/>
            <p:nvPr>
              <p:custDataLst>
                <p:tags r:id="rId18"/>
              </p:custDataLst>
            </p:nvPr>
          </p:nvSpPr>
          <p:spPr bwMode="auto">
            <a:xfrm rot="16200000">
              <a:off x="5136262" y="563931"/>
              <a:ext cx="214884" cy="3937280"/>
            </a:xfrm>
            <a:prstGeom prst="bentArrow">
              <a:avLst>
                <a:gd name="adj1" fmla="val 50000"/>
                <a:gd name="adj2" fmla="val 40514"/>
                <a:gd name="adj3" fmla="val 29433"/>
                <a:gd name="adj4" fmla="val 43750"/>
              </a:avLst>
            </a:prstGeom>
            <a:solidFill>
              <a:schemeClr val="bg1"/>
            </a:solidFill>
            <a:ln w="25400" cap="flat" cmpd="sng" algn="ctr">
              <a:solidFill>
                <a:srgbClr val="5D8BA7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0"/>
            </a:sp3d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5610823" y="2509838"/>
              <a:ext cx="80365" cy="64293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169599" y="2545556"/>
              <a:ext cx="80365" cy="8243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7160074" y="2543175"/>
              <a:ext cx="80365" cy="82433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889000" rtl="0" eaLnBrk="1" fontAlgn="base" latinLnBrk="0" hangingPunct="1"/>
              <a:endParaRPr kumimoji="0" lang="en-GB" sz="1400" b="0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endParaRP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1689100" y="5340350"/>
            <a:ext cx="2501900" cy="812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b="1" dirty="0" smtClean="0"/>
              <a:t>Options to increase primary and community based care, </a:t>
            </a:r>
            <a:endParaRPr kumimoji="0" lang="en-GB" sz="14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604000" y="5340350"/>
            <a:ext cx="2286000" cy="812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b="1" dirty="0" smtClean="0"/>
              <a:t>Options to reduce secondary and tertiary care</a:t>
            </a:r>
            <a:endParaRPr kumimoji="0" lang="en-GB" sz="1400" b="1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178300" y="5524500"/>
            <a:ext cx="2501900" cy="812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i="1" dirty="0" smtClean="0"/>
              <a:t>....which will support ...</a:t>
            </a:r>
            <a:endParaRPr kumimoji="0" lang="en-GB" sz="1400" b="0" i="1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05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1999"/>
            <a:ext cx="7697972" cy="831600"/>
          </a:xfrm>
          <a:noFill/>
          <a:ln>
            <a:noFill/>
          </a:ln>
        </p:spPr>
        <p:txBody>
          <a:bodyPr/>
          <a:lstStyle/>
          <a:p>
            <a:r>
              <a:rPr lang="en-GB" sz="2000" dirty="0" smtClean="0">
                <a:solidFill>
                  <a:srgbClr val="345782"/>
                </a:solidFill>
                <a:latin typeface="Arial"/>
              </a:rPr>
              <a:t>These are some options for primary and community based services</a:t>
            </a:r>
            <a:r>
              <a:rPr lang="en-GB" sz="1600" dirty="0" smtClean="0">
                <a:solidFill>
                  <a:srgbClr val="345782"/>
                </a:solidFill>
                <a:latin typeface="Arial"/>
              </a:rPr>
              <a:t/>
            </a:r>
            <a:br>
              <a:rPr lang="en-GB" sz="1600" dirty="0" smtClean="0">
                <a:solidFill>
                  <a:srgbClr val="345782"/>
                </a:solidFill>
                <a:latin typeface="Arial"/>
              </a:rPr>
            </a:br>
            <a:r>
              <a:rPr lang="en-GB" sz="1600" dirty="0" smtClean="0">
                <a:solidFill>
                  <a:srgbClr val="345782"/>
                </a:solidFill>
                <a:latin typeface="Arial"/>
              </a:rPr>
              <a:t>(focusing on services which reduce demand for secondary care)</a:t>
            </a:r>
            <a:endParaRPr lang="en-GB" sz="1600" dirty="0">
              <a:solidFill>
                <a:srgbClr val="345782"/>
              </a:solidFill>
              <a:latin typeface="Arial"/>
            </a:endParaRPr>
          </a:p>
        </p:txBody>
      </p:sp>
      <p:sp>
        <p:nvSpPr>
          <p:cNvPr id="728" name="Rectangle 2"/>
          <p:cNvSpPr>
            <a:spLocks noChangeArrowheads="1"/>
          </p:cNvSpPr>
          <p:nvPr/>
        </p:nvSpPr>
        <p:spPr bwMode="gray">
          <a:xfrm>
            <a:off x="1657501" y="1194531"/>
            <a:ext cx="2213463" cy="424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88153" tIns="88153" rIns="88153" bIns="88153" anchor="b">
            <a:spAutoFit/>
          </a:bodyPr>
          <a:lstStyle/>
          <a:p>
            <a:pPr algn="ctr"/>
            <a:r>
              <a:rPr lang="en-GB" sz="1600" b="1" dirty="0" smtClean="0">
                <a:latin typeface="+mn-lt"/>
              </a:rPr>
              <a:t>N Lincolnshire</a:t>
            </a:r>
            <a:endParaRPr lang="en-GB" sz="1600" b="1" dirty="0">
              <a:latin typeface="+mn-lt"/>
            </a:endParaRPr>
          </a:p>
        </p:txBody>
      </p:sp>
      <p:sp>
        <p:nvSpPr>
          <p:cNvPr id="729" name="Rectangle 4"/>
          <p:cNvSpPr>
            <a:spLocks noChangeArrowheads="1"/>
          </p:cNvSpPr>
          <p:nvPr/>
        </p:nvSpPr>
        <p:spPr bwMode="gray">
          <a:xfrm>
            <a:off x="4116970" y="1194532"/>
            <a:ext cx="2190419" cy="424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lIns="88153" tIns="88153" rIns="88153" bIns="88153" anchor="b">
            <a:spAutoFit/>
          </a:bodyPr>
          <a:lstStyle/>
          <a:p>
            <a:pPr algn="ctr"/>
            <a:r>
              <a:rPr lang="en-GB" sz="1600" b="1" dirty="0" smtClean="0">
                <a:latin typeface="+mn-lt"/>
              </a:rPr>
              <a:t>NE Lincolnshire</a:t>
            </a:r>
            <a:endParaRPr lang="en-GB" sz="1600" b="1" dirty="0">
              <a:latin typeface="+mn-lt"/>
            </a:endParaRPr>
          </a:p>
        </p:txBody>
      </p:sp>
      <p:cxnSp>
        <p:nvCxnSpPr>
          <p:cNvPr id="730" name="Straight Connector 729"/>
          <p:cNvCxnSpPr/>
          <p:nvPr/>
        </p:nvCxnSpPr>
        <p:spPr bwMode="auto">
          <a:xfrm>
            <a:off x="491818" y="4239591"/>
            <a:ext cx="5831501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31" name="Rectangle 730"/>
          <p:cNvSpPr/>
          <p:nvPr/>
        </p:nvSpPr>
        <p:spPr bwMode="auto">
          <a:xfrm>
            <a:off x="477691" y="1825786"/>
            <a:ext cx="1043916" cy="225808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0158" tIns="88153" rIns="70158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Baseline services</a:t>
            </a:r>
          </a:p>
          <a:p>
            <a:pPr marL="0" marR="0" indent="0" algn="ctr" defTabSz="889000" rtl="0" eaLnBrk="1" fontAlgn="base" latinLnBrk="0" hangingPunct="1"/>
            <a:r>
              <a:rPr lang="en-GB" dirty="0" smtClean="0"/>
              <a:t>(reducing demand for secondary care)</a:t>
            </a:r>
            <a:endParaRPr kumimoji="0" lang="en-GB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32" name="Rectangle 731"/>
          <p:cNvSpPr/>
          <p:nvPr/>
        </p:nvSpPr>
        <p:spPr bwMode="auto">
          <a:xfrm>
            <a:off x="477691" y="4356392"/>
            <a:ext cx="1043916" cy="19079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0158" tIns="88153" rIns="70158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b="1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Additional</a:t>
            </a:r>
            <a:r>
              <a:rPr kumimoji="0" lang="en-GB" b="1" i="0" u="none" strike="noStrike" cap="none" normalizeH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 services</a:t>
            </a:r>
          </a:p>
          <a:p>
            <a:pPr marL="0" marR="0" indent="0" algn="ctr" defTabSz="889000" rtl="0" eaLnBrk="1" fontAlgn="base" latinLnBrk="0" hangingPunct="1"/>
            <a:r>
              <a:rPr lang="en-GB" baseline="0" dirty="0" smtClean="0"/>
              <a:t>(meeting</a:t>
            </a:r>
            <a:r>
              <a:rPr lang="en-GB" dirty="0" smtClean="0"/>
              <a:t> local need)</a:t>
            </a:r>
            <a:endParaRPr kumimoji="0" lang="en-GB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33" name="Rectangle 732"/>
          <p:cNvSpPr/>
          <p:nvPr>
            <p:custDataLst>
              <p:tags r:id="rId1"/>
            </p:custDataLst>
          </p:nvPr>
        </p:nvSpPr>
        <p:spPr bwMode="auto">
          <a:xfrm>
            <a:off x="1657501" y="1840933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349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Integrated care model</a:t>
            </a:r>
          </a:p>
        </p:txBody>
      </p:sp>
      <p:sp>
        <p:nvSpPr>
          <p:cNvPr id="734" name="Rectangle 733"/>
          <p:cNvSpPr/>
          <p:nvPr>
            <p:custDataLst>
              <p:tags r:id="rId2"/>
            </p:custDataLst>
          </p:nvPr>
        </p:nvSpPr>
        <p:spPr bwMode="auto">
          <a:xfrm>
            <a:off x="1657504" y="3381485"/>
            <a:ext cx="46519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084" tIns="88153" rIns="104084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349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Complex case </a:t>
            </a:r>
            <a:r>
              <a:rPr lang="en-GB" sz="1349" dirty="0" smtClean="0"/>
              <a:t>m</a:t>
            </a:r>
            <a:r>
              <a:rPr kumimoji="0" lang="en-GB" sz="1349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anagement</a:t>
            </a:r>
          </a:p>
        </p:txBody>
      </p:sp>
      <p:sp>
        <p:nvSpPr>
          <p:cNvPr id="735" name="Rectangle 734"/>
          <p:cNvSpPr/>
          <p:nvPr>
            <p:custDataLst>
              <p:tags r:id="rId3"/>
            </p:custDataLst>
          </p:nvPr>
        </p:nvSpPr>
        <p:spPr bwMode="auto">
          <a:xfrm>
            <a:off x="1657501" y="2611210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Step up</a:t>
            </a:r>
          </a:p>
        </p:txBody>
      </p:sp>
      <p:sp>
        <p:nvSpPr>
          <p:cNvPr id="736" name="Rectangle 735"/>
          <p:cNvSpPr/>
          <p:nvPr>
            <p:custDataLst>
              <p:tags r:id="rId4"/>
            </p:custDataLst>
          </p:nvPr>
        </p:nvSpPr>
        <p:spPr bwMode="auto">
          <a:xfrm>
            <a:off x="1657501" y="2996348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Primary ambulatory</a:t>
            </a:r>
            <a:endParaRPr kumimoji="0" lang="en-GB" sz="1349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37" name="Rectangle 736"/>
          <p:cNvSpPr/>
          <p:nvPr>
            <p:custDataLst>
              <p:tags r:id="rId5"/>
            </p:custDataLst>
          </p:nvPr>
        </p:nvSpPr>
        <p:spPr bwMode="auto">
          <a:xfrm>
            <a:off x="1657504" y="3766628"/>
            <a:ext cx="46519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Emergency ambulatory</a:t>
            </a:r>
            <a:endParaRPr kumimoji="0" lang="en-GB" sz="1349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38" name="Rectangle 737"/>
          <p:cNvSpPr/>
          <p:nvPr>
            <p:custDataLst>
              <p:tags r:id="rId6"/>
            </p:custDataLst>
          </p:nvPr>
        </p:nvSpPr>
        <p:spPr bwMode="auto">
          <a:xfrm>
            <a:off x="4116970" y="1840933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349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Integrated </a:t>
            </a:r>
            <a:r>
              <a:rPr lang="en-GB" sz="1349" dirty="0" smtClean="0"/>
              <a:t>c</a:t>
            </a:r>
            <a:r>
              <a:rPr kumimoji="0" lang="en-GB" sz="1349" i="0" u="none" strike="noStrike" cap="none" normalizeH="0" baseline="0" dirty="0" smtClean="0">
                <a:solidFill>
                  <a:schemeClr val="tx1"/>
                </a:solidFill>
                <a:effectLst/>
                <a:latin typeface="+mn-lt"/>
                <a:cs typeface="+mn-cs"/>
              </a:rPr>
              <a:t>are model</a:t>
            </a:r>
          </a:p>
        </p:txBody>
      </p:sp>
      <p:sp>
        <p:nvSpPr>
          <p:cNvPr id="740" name="Rectangle 739"/>
          <p:cNvSpPr/>
          <p:nvPr>
            <p:custDataLst>
              <p:tags r:id="rId7"/>
            </p:custDataLst>
          </p:nvPr>
        </p:nvSpPr>
        <p:spPr bwMode="auto">
          <a:xfrm>
            <a:off x="4117397" y="2611210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Step up</a:t>
            </a:r>
          </a:p>
        </p:txBody>
      </p:sp>
      <p:sp>
        <p:nvSpPr>
          <p:cNvPr id="741" name="Rectangle 740"/>
          <p:cNvSpPr/>
          <p:nvPr>
            <p:custDataLst>
              <p:tags r:id="rId8"/>
            </p:custDataLst>
          </p:nvPr>
        </p:nvSpPr>
        <p:spPr bwMode="auto">
          <a:xfrm>
            <a:off x="1657501" y="2226070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Step down</a:t>
            </a:r>
          </a:p>
        </p:txBody>
      </p:sp>
      <p:sp>
        <p:nvSpPr>
          <p:cNvPr id="742" name="Rectangle 741"/>
          <p:cNvSpPr/>
          <p:nvPr>
            <p:custDataLst>
              <p:tags r:id="rId9"/>
            </p:custDataLst>
          </p:nvPr>
        </p:nvSpPr>
        <p:spPr bwMode="auto">
          <a:xfrm>
            <a:off x="4117397" y="2226070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Step down</a:t>
            </a:r>
          </a:p>
        </p:txBody>
      </p:sp>
      <p:sp>
        <p:nvSpPr>
          <p:cNvPr id="743" name="Rectangle 742"/>
          <p:cNvSpPr/>
          <p:nvPr>
            <p:custDataLst>
              <p:tags r:id="rId10"/>
            </p:custDataLst>
          </p:nvPr>
        </p:nvSpPr>
        <p:spPr bwMode="auto">
          <a:xfrm>
            <a:off x="4117396" y="2996348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Primary ambulatory</a:t>
            </a:r>
            <a:endParaRPr kumimoji="0" lang="en-GB" sz="1349" i="0" u="none" strike="noStrike" cap="none" normalizeH="0" baseline="0" dirty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744" name="Rectangle 743"/>
          <p:cNvSpPr/>
          <p:nvPr>
            <p:custDataLst>
              <p:tags r:id="rId11"/>
            </p:custDataLst>
          </p:nvPr>
        </p:nvSpPr>
        <p:spPr bwMode="auto">
          <a:xfrm>
            <a:off x="4117397" y="4409014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End of Life Strategy</a:t>
            </a:r>
          </a:p>
        </p:txBody>
      </p:sp>
      <p:sp>
        <p:nvSpPr>
          <p:cNvPr id="745" name="Rectangle 744"/>
          <p:cNvSpPr/>
          <p:nvPr>
            <p:custDataLst>
              <p:tags r:id="rId12"/>
            </p:custDataLst>
          </p:nvPr>
        </p:nvSpPr>
        <p:spPr bwMode="auto">
          <a:xfrm>
            <a:off x="4117397" y="4778873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Primary Care Triage in A&amp;E</a:t>
            </a:r>
          </a:p>
        </p:txBody>
      </p:sp>
      <p:sp>
        <p:nvSpPr>
          <p:cNvPr id="746" name="Rectangle 745"/>
          <p:cNvSpPr/>
          <p:nvPr>
            <p:custDataLst>
              <p:tags r:id="rId13"/>
            </p:custDataLst>
          </p:nvPr>
        </p:nvSpPr>
        <p:spPr bwMode="auto">
          <a:xfrm>
            <a:off x="4117397" y="5168199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Diagnostic support in Primary Care</a:t>
            </a:r>
          </a:p>
        </p:txBody>
      </p:sp>
      <p:sp>
        <p:nvSpPr>
          <p:cNvPr id="747" name="Rectangle 746"/>
          <p:cNvSpPr/>
          <p:nvPr>
            <p:custDataLst>
              <p:tags r:id="rId14"/>
            </p:custDataLst>
          </p:nvPr>
        </p:nvSpPr>
        <p:spPr bwMode="auto">
          <a:xfrm>
            <a:off x="4117397" y="5557523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Expert patients programme</a:t>
            </a:r>
          </a:p>
        </p:txBody>
      </p:sp>
      <p:sp>
        <p:nvSpPr>
          <p:cNvPr id="748" name="Rectangle 747"/>
          <p:cNvSpPr/>
          <p:nvPr>
            <p:custDataLst>
              <p:tags r:id="rId15"/>
            </p:custDataLst>
          </p:nvPr>
        </p:nvSpPr>
        <p:spPr bwMode="auto">
          <a:xfrm>
            <a:off x="1657503" y="4388291"/>
            <a:ext cx="2190420" cy="358361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Improving Access to Psychological Therapies </a:t>
            </a:r>
          </a:p>
        </p:txBody>
      </p:sp>
      <p:sp>
        <p:nvSpPr>
          <p:cNvPr id="749" name="Rectangle 748"/>
          <p:cNvSpPr/>
          <p:nvPr>
            <p:custDataLst>
              <p:tags r:id="rId16"/>
            </p:custDataLst>
          </p:nvPr>
        </p:nvSpPr>
        <p:spPr bwMode="auto">
          <a:xfrm>
            <a:off x="1657503" y="4798338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End of Life strategy</a:t>
            </a:r>
          </a:p>
        </p:txBody>
      </p:sp>
      <p:sp>
        <p:nvSpPr>
          <p:cNvPr id="750" name="Rectangle 749"/>
          <p:cNvSpPr/>
          <p:nvPr>
            <p:custDataLst>
              <p:tags r:id="rId17"/>
            </p:custDataLst>
          </p:nvPr>
        </p:nvSpPr>
        <p:spPr bwMode="auto">
          <a:xfrm>
            <a:off x="1657503" y="5207130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Unplanned care pathway</a:t>
            </a:r>
          </a:p>
        </p:txBody>
      </p:sp>
      <p:sp>
        <p:nvSpPr>
          <p:cNvPr id="751" name="Rectangle 750"/>
          <p:cNvSpPr/>
          <p:nvPr>
            <p:custDataLst>
              <p:tags r:id="rId18"/>
            </p:custDataLst>
          </p:nvPr>
        </p:nvSpPr>
        <p:spPr bwMode="auto">
          <a:xfrm>
            <a:off x="1657503" y="5576990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dirty="0" smtClean="0"/>
              <a:t>GP risk based tool</a:t>
            </a:r>
          </a:p>
        </p:txBody>
      </p:sp>
      <p:sp>
        <p:nvSpPr>
          <p:cNvPr id="752" name="TextBox 751"/>
          <p:cNvSpPr txBox="1"/>
          <p:nvPr/>
        </p:nvSpPr>
        <p:spPr>
          <a:xfrm>
            <a:off x="6467192" y="4689268"/>
            <a:ext cx="3169007" cy="1004441"/>
          </a:xfrm>
          <a:prstGeom prst="rect">
            <a:avLst/>
          </a:prstGeom>
          <a:noFill/>
        </p:spPr>
        <p:txBody>
          <a:bodyPr wrap="square" lIns="88153" tIns="44075" rIns="88153" bIns="44075" rtlCol="0">
            <a:spAutoFit/>
          </a:bodyPr>
          <a:lstStyle/>
          <a:p>
            <a:pPr algn="l"/>
            <a:r>
              <a:rPr lang="en-GB" sz="1349" dirty="0" smtClean="0"/>
              <a:t>CCGs undertaking different additional services in response to local needs and priorities</a:t>
            </a:r>
            <a:endParaRPr lang="en-GB" sz="1349" dirty="0" smtClean="0">
              <a:latin typeface="+mn-lt"/>
            </a:endParaRPr>
          </a:p>
        </p:txBody>
      </p:sp>
      <p:sp>
        <p:nvSpPr>
          <p:cNvPr id="753" name="TextBox 752"/>
          <p:cNvSpPr txBox="1"/>
          <p:nvPr/>
        </p:nvSpPr>
        <p:spPr>
          <a:xfrm>
            <a:off x="6539007" y="3403847"/>
            <a:ext cx="3014072" cy="715491"/>
          </a:xfrm>
          <a:prstGeom prst="rect">
            <a:avLst/>
          </a:prstGeom>
          <a:noFill/>
        </p:spPr>
        <p:txBody>
          <a:bodyPr wrap="square" lIns="0" tIns="44075" rIns="0" bIns="44075" rtlCol="0">
            <a:spAutoFit/>
          </a:bodyPr>
          <a:lstStyle/>
          <a:p>
            <a:pPr algn="l"/>
            <a:r>
              <a:rPr lang="en-GB" sz="1349" dirty="0" smtClean="0"/>
              <a:t>CCGs adopting same service approach with common delivery model</a:t>
            </a:r>
            <a:endParaRPr lang="en-GB" sz="1349" dirty="0" smtClean="0">
              <a:latin typeface="+mn-lt"/>
            </a:endParaRPr>
          </a:p>
        </p:txBody>
      </p:sp>
      <p:sp>
        <p:nvSpPr>
          <p:cNvPr id="32" name="Rectangle 31"/>
          <p:cNvSpPr/>
          <p:nvPr>
            <p:custDataLst>
              <p:tags r:id="rId19"/>
            </p:custDataLst>
          </p:nvPr>
        </p:nvSpPr>
        <p:spPr bwMode="auto">
          <a:xfrm>
            <a:off x="4119672" y="5949896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...</a:t>
            </a:r>
          </a:p>
        </p:txBody>
      </p:sp>
      <p:sp>
        <p:nvSpPr>
          <p:cNvPr id="34" name="Rectangle 33"/>
          <p:cNvSpPr/>
          <p:nvPr>
            <p:custDataLst>
              <p:tags r:id="rId20"/>
            </p:custDataLst>
          </p:nvPr>
        </p:nvSpPr>
        <p:spPr bwMode="auto">
          <a:xfrm>
            <a:off x="1651702" y="5949896"/>
            <a:ext cx="2190420" cy="305739"/>
          </a:xfrm>
          <a:prstGeom prst="rect">
            <a:avLst/>
          </a:prstGeom>
          <a:solidFill>
            <a:srgbClr val="D2E0E6"/>
          </a:solidFill>
          <a:ln w="9525" cap="flat" cmpd="sng" algn="ctr">
            <a:solidFill>
              <a:srgbClr val="D2E0E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8153" rIns="0" bIns="88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349" dirty="0" smtClean="0"/>
              <a:t>...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04037" y="1711842"/>
            <a:ext cx="5996763" cy="2477386"/>
          </a:xfrm>
          <a:prstGeom prst="rect">
            <a:avLst/>
          </a:prstGeom>
          <a:noFill/>
          <a:ln w="25400" cap="flat" cmpd="sng" algn="ctr">
            <a:solidFill>
              <a:srgbClr val="C413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endParaRPr kumimoji="0" lang="en-GB" sz="1400" b="0" i="0" u="none" strike="noStrike" cap="none" normalizeH="0" baseline="0" smtClean="0">
              <a:solidFill>
                <a:schemeClr val="tx1"/>
              </a:solidFill>
              <a:effectLst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Object 7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9"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BCG_FootNote_Box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6248" y="6314339"/>
            <a:ext cx="8959296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l"/>
            <a:r>
              <a:rPr lang="en-GB" sz="700" dirty="0" smtClean="0">
                <a:solidFill>
                  <a:srgbClr val="000000"/>
                </a:solidFill>
              </a:rPr>
              <a:t>1. Northern Lincolnshire: Commissioner Visions for Sustainable Services;   2</a:t>
            </a: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.</a:t>
            </a:r>
            <a:r>
              <a:rPr lang="en-GB" sz="700" dirty="0" smtClean="0"/>
              <a:t> </a:t>
            </a:r>
            <a:r>
              <a:rPr lang="en-GB" sz="700" dirty="0" err="1" smtClean="0"/>
              <a:t>RCOG</a:t>
            </a:r>
            <a:r>
              <a:rPr lang="en-GB" sz="700" dirty="0" smtClean="0"/>
              <a:t> (2007) Safer Childbirth: Minimum Standards for the Organisation and Delivery of Care in Labour ;  </a:t>
            </a:r>
            <a:r>
              <a:rPr lang="en-GB" sz="700" dirty="0" err="1" smtClean="0"/>
              <a:t>ROCG</a:t>
            </a:r>
            <a:r>
              <a:rPr lang="en-GB" sz="700" dirty="0" smtClean="0"/>
              <a:t> (2011) High Quality Women’s Health Care: A proposal for change ; </a:t>
            </a:r>
            <a:r>
              <a:rPr lang="en-GB" sz="700" dirty="0" err="1" smtClean="0"/>
              <a:t>RCOG</a:t>
            </a:r>
            <a:r>
              <a:rPr lang="en-GB" sz="700" dirty="0" smtClean="0"/>
              <a:t> (2012) Tomorrow’s Specialist    </a:t>
            </a: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3. College of Emergency Medicine / BMA (2009) "</a:t>
            </a:r>
            <a:r>
              <a:rPr lang="en-GB" sz="700" dirty="0" smtClean="0"/>
              <a:t>The Consultant Contract and Job Planning for Emergency Medicine Consultants" ;   </a:t>
            </a: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4. </a:t>
            </a:r>
            <a:r>
              <a:rPr lang="en-GB" sz="700" dirty="0" err="1" smtClean="0">
                <a:solidFill>
                  <a:srgbClr val="000000"/>
                </a:solidFill>
                <a:latin typeface="+mn-lt"/>
              </a:rPr>
              <a:t>RCPCH</a:t>
            </a: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 (2011) "Facing the Future: Standards for Paediatric Services";   5. 'Blue light' travel time is </a:t>
            </a:r>
            <a:r>
              <a:rPr lang="en-GB" sz="700" dirty="0" smtClean="0">
                <a:solidFill>
                  <a:srgbClr val="000000"/>
                </a:solidFill>
              </a:rPr>
              <a:t>calculated to be </a:t>
            </a: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1/3 shorter than non-blue light journeys. Source: </a:t>
            </a:r>
            <a:r>
              <a:rPr lang="en-GB" sz="700" u="sng" dirty="0" smtClean="0">
                <a:hlinkClick r:id="rId17"/>
              </a:rPr>
              <a:t>http://www.londonhp.nhs.uk/wp-content/uploads/2011/03/Travel-Times-Ambulance-Coverage-Analysis.pdf</a:t>
            </a:r>
            <a:endParaRPr lang="en-GB" sz="7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6" name="Title 2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7200" y="191387"/>
            <a:ext cx="7484533" cy="606055"/>
          </a:xfrm>
          <a:noFill/>
          <a:ln>
            <a:noFill/>
          </a:ln>
        </p:spPr>
        <p:txBody>
          <a:bodyPr/>
          <a:lstStyle/>
          <a:p>
            <a:r>
              <a:rPr lang="en-GB" sz="1800" dirty="0" smtClean="0">
                <a:solidFill>
                  <a:srgbClr val="345782"/>
                </a:solidFill>
                <a:latin typeface="Arial"/>
              </a:rPr>
              <a:t>But all options will have to be assessed against the ‘Hurdle Criteria’</a:t>
            </a:r>
            <a:endParaRPr lang="en-GB" sz="1800" dirty="0">
              <a:solidFill>
                <a:srgbClr val="345782"/>
              </a:solidFill>
              <a:latin typeface="Arial"/>
            </a:endParaRPr>
          </a:p>
        </p:txBody>
      </p:sp>
      <p:sp>
        <p:nvSpPr>
          <p:cNvPr id="159" name="Rectangle 158"/>
          <p:cNvSpPr/>
          <p:nvPr>
            <p:custDataLst>
              <p:tags r:id="rId5"/>
            </p:custDataLst>
          </p:nvPr>
        </p:nvSpPr>
        <p:spPr>
          <a:xfrm>
            <a:off x="582396" y="1594884"/>
            <a:ext cx="973213" cy="1318437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138" rIns="0" bIns="72138" rtlCol="0" anchor="ctr" anchorCtr="0"/>
          <a:lstStyle/>
          <a:p>
            <a:pPr algn="ctr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Quality</a:t>
            </a:r>
          </a:p>
        </p:txBody>
      </p:sp>
      <p:sp>
        <p:nvSpPr>
          <p:cNvPr id="160" name="Rectangle 159"/>
          <p:cNvSpPr/>
          <p:nvPr>
            <p:custDataLst>
              <p:tags r:id="rId6"/>
            </p:custDataLst>
          </p:nvPr>
        </p:nvSpPr>
        <p:spPr>
          <a:xfrm>
            <a:off x="582396" y="5215344"/>
            <a:ext cx="973212" cy="536891"/>
          </a:xfrm>
          <a:prstGeom prst="rect">
            <a:avLst/>
          </a:prstGeom>
          <a:solidFill>
            <a:srgbClr val="D8CEB8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138" rIns="0" bIns="72138" rtlCol="0" anchor="ctr" anchorCtr="0"/>
          <a:lstStyle/>
          <a:p>
            <a:pPr algn="ctr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Deliverability</a:t>
            </a:r>
          </a:p>
        </p:txBody>
      </p:sp>
      <p:sp>
        <p:nvSpPr>
          <p:cNvPr id="161" name="Rectangle 160"/>
          <p:cNvSpPr/>
          <p:nvPr>
            <p:custDataLst>
              <p:tags r:id="rId7"/>
            </p:custDataLst>
          </p:nvPr>
        </p:nvSpPr>
        <p:spPr>
          <a:xfrm>
            <a:off x="582396" y="4112702"/>
            <a:ext cx="973213" cy="884600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138" rIns="0" bIns="72138" rtlCol="0" anchor="ctr" anchorCtr="0"/>
          <a:lstStyle/>
          <a:p>
            <a:pPr algn="ctr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Affordability</a:t>
            </a:r>
          </a:p>
        </p:txBody>
      </p:sp>
      <p:sp>
        <p:nvSpPr>
          <p:cNvPr id="162" name="Rectangle 161"/>
          <p:cNvSpPr/>
          <p:nvPr>
            <p:custDataLst>
              <p:tags r:id="rId8"/>
            </p:custDataLst>
          </p:nvPr>
        </p:nvSpPr>
        <p:spPr>
          <a:xfrm>
            <a:off x="582396" y="3088176"/>
            <a:ext cx="973213" cy="790840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138" rIns="0" bIns="72138" rtlCol="0" anchor="ctr" anchorCtr="0"/>
          <a:lstStyle/>
          <a:p>
            <a:pPr algn="ctr"/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Access</a:t>
            </a:r>
          </a:p>
        </p:txBody>
      </p:sp>
      <p:sp>
        <p:nvSpPr>
          <p:cNvPr id="165" name="Rectangle 164"/>
          <p:cNvSpPr/>
          <p:nvPr>
            <p:custDataLst>
              <p:tags r:id="rId9"/>
            </p:custDataLst>
          </p:nvPr>
        </p:nvSpPr>
        <p:spPr bwMode="auto">
          <a:xfrm>
            <a:off x="1597187" y="1594884"/>
            <a:ext cx="4548432" cy="13184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6867" rIns="0" bIns="868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latin typeface="Arial"/>
              </a:rPr>
              <a:t>Option must meet all current best practice guidelines and national standards with no overall reduction in quality of services</a:t>
            </a:r>
          </a:p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/>
              <a:t>Primary and community options must reduce unnecessary hospital admissions</a:t>
            </a:r>
          </a:p>
          <a:p>
            <a:pPr marL="171450" lvl="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/>
              <a:t>Primary and community options should increase patient choice for services</a:t>
            </a:r>
            <a:endParaRPr kumimoji="0" lang="en-GB" sz="1200" strike="noStrike" cap="none" normalizeH="0" baseline="0" dirty="0" smtClean="0">
              <a:effectLst/>
              <a:latin typeface="Arial"/>
            </a:endParaRPr>
          </a:p>
        </p:txBody>
      </p:sp>
      <p:sp>
        <p:nvSpPr>
          <p:cNvPr id="166" name="Rectangle 165"/>
          <p:cNvSpPr/>
          <p:nvPr>
            <p:custDataLst>
              <p:tags r:id="rId10"/>
            </p:custDataLst>
          </p:nvPr>
        </p:nvSpPr>
        <p:spPr bwMode="auto">
          <a:xfrm>
            <a:off x="1597188" y="3088176"/>
            <a:ext cx="3799986" cy="7908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6867" rIns="0" bIns="868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latin typeface="Arial"/>
              </a:rPr>
              <a:t>Option must meet acceptable standards for access to urgent treatment</a:t>
            </a:r>
            <a:endParaRPr kumimoji="0" lang="en-GB" sz="1200" strike="noStrike" cap="none" normalizeH="0" baseline="0" dirty="0" smtClean="0">
              <a:effectLst/>
              <a:latin typeface="Arial"/>
            </a:endParaRPr>
          </a:p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latin typeface="Arial"/>
              </a:rPr>
              <a:t>Option must not introduce unacceptable health inequalities for patients</a:t>
            </a:r>
          </a:p>
        </p:txBody>
      </p:sp>
      <p:sp>
        <p:nvSpPr>
          <p:cNvPr id="167" name="Rectangle 166"/>
          <p:cNvSpPr/>
          <p:nvPr>
            <p:custDataLst>
              <p:tags r:id="rId11"/>
            </p:custDataLst>
          </p:nvPr>
        </p:nvSpPr>
        <p:spPr bwMode="auto">
          <a:xfrm>
            <a:off x="1597188" y="4112702"/>
            <a:ext cx="3799987" cy="6920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6867" rIns="0" bIns="868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Option must be affordable to health and social care commissioners</a:t>
            </a:r>
          </a:p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endParaRPr kumimoji="0" lang="en-GB" sz="1000" strike="noStrike" cap="none" normalizeH="0" baseline="0" dirty="0" smtClean="0">
              <a:solidFill>
                <a:srgbClr val="000000"/>
              </a:solidFill>
              <a:effectLst/>
              <a:latin typeface="Arial"/>
              <a:cs typeface="+mn-cs"/>
            </a:endParaRPr>
          </a:p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endParaRPr kumimoji="0" lang="en-GB" sz="1000" strike="noStrike" cap="none" normalizeH="0" baseline="0" dirty="0" smtClean="0">
              <a:solidFill>
                <a:srgbClr val="000000"/>
              </a:solidFill>
              <a:effectLst/>
              <a:latin typeface="Arial"/>
              <a:cs typeface="+mn-cs"/>
            </a:endParaRPr>
          </a:p>
        </p:txBody>
      </p:sp>
      <p:sp>
        <p:nvSpPr>
          <p:cNvPr id="168" name="Rectangle 167"/>
          <p:cNvSpPr/>
          <p:nvPr>
            <p:custDataLst>
              <p:tags r:id="rId12"/>
            </p:custDataLst>
          </p:nvPr>
        </p:nvSpPr>
        <p:spPr bwMode="auto">
          <a:xfrm>
            <a:off x="1597187" y="5215343"/>
            <a:ext cx="3799987" cy="5368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86867" rIns="0" bIns="86867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889000">
              <a:lnSpc>
                <a:spcPct val="114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Option must be deliverable within a five year timeframe without creating increased risk to high quality care during that period</a:t>
            </a:r>
            <a:endParaRPr kumimoji="0" lang="en-GB" sz="1200" strike="noStrike" cap="none" normalizeH="0" baseline="0" dirty="0" smtClean="0">
              <a:solidFill>
                <a:srgbClr val="000000"/>
              </a:solidFill>
              <a:effectLst/>
              <a:latin typeface="Arial"/>
            </a:endParaRPr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581025" y="3998235"/>
            <a:ext cx="8616137" cy="0"/>
          </a:xfrm>
          <a:prstGeom prst="line">
            <a:avLst/>
          </a:prstGeom>
          <a:noFill/>
          <a:ln w="9525" cap="flat" cmpd="sng" algn="ctr">
            <a:solidFill>
              <a:srgbClr val="272D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/>
          <p:nvPr/>
        </p:nvCxnSpPr>
        <p:spPr bwMode="auto">
          <a:xfrm>
            <a:off x="581025" y="5117185"/>
            <a:ext cx="8616137" cy="0"/>
          </a:xfrm>
          <a:prstGeom prst="line">
            <a:avLst/>
          </a:prstGeom>
          <a:noFill/>
          <a:ln w="9525" cap="flat" cmpd="sng" algn="ctr">
            <a:solidFill>
              <a:srgbClr val="272D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/>
          <p:nvPr>
            <p:custDataLst>
              <p:tags r:id="rId13"/>
            </p:custDataLst>
          </p:nvPr>
        </p:nvCxnSpPr>
        <p:spPr bwMode="auto">
          <a:xfrm>
            <a:off x="581025" y="3008984"/>
            <a:ext cx="8616138" cy="0"/>
          </a:xfrm>
          <a:prstGeom prst="line">
            <a:avLst/>
          </a:prstGeom>
          <a:noFill/>
          <a:ln w="9525" cap="flat" cmpd="sng" algn="ctr">
            <a:solidFill>
              <a:srgbClr val="272D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2248914" y="1120113"/>
            <a:ext cx="12482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Criteria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464595" y="1683099"/>
            <a:ext cx="2349796" cy="10265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Clinical effectiveness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Patient experience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Equality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Safety</a:t>
            </a:r>
            <a:endParaRPr kumimoji="0" lang="en-GB" sz="1000" strike="noStrike" cap="none" normalizeH="0" baseline="0" dirty="0" smtClean="0">
              <a:solidFill>
                <a:srgbClr val="000000"/>
              </a:solidFill>
              <a:effectLst/>
              <a:latin typeface="Arial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64595" y="3194103"/>
            <a:ext cx="2863038" cy="5485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Distance and time to access services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Patient choice</a:t>
            </a:r>
            <a:endParaRPr kumimoji="0" lang="en-GB" sz="1000" strike="noStrike" cap="none" normalizeH="0" baseline="0" dirty="0" smtClean="0">
              <a:solidFill>
                <a:srgbClr val="000000"/>
              </a:solidFill>
              <a:effectLst/>
              <a:latin typeface="Arial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39023" y="4083260"/>
            <a:ext cx="29983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Net present value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Capital cost to the system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Transition costs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Commissioner affordability</a:t>
            </a:r>
          </a:p>
          <a:p>
            <a:pPr marL="171450" indent="-171450" algn="l" defTabSz="889000">
              <a:lnSpc>
                <a:spcPct val="12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Provider viability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2000"/>
            <a:ext cx="6941127" cy="592912"/>
          </a:xfrm>
        </p:spPr>
        <p:txBody>
          <a:bodyPr/>
          <a:lstStyle/>
          <a:p>
            <a:r>
              <a:rPr lang="en-GB" dirty="0" smtClean="0"/>
              <a:t>Explaining Community Based Care</a:t>
            </a:r>
            <a:endParaRPr lang="en-GB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gray">
          <a:xfrm>
            <a:off x="5346848" y="1989139"/>
            <a:ext cx="4087514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91440" bIns="91440" anchorCtr="0"/>
          <a:lstStyle/>
          <a:p>
            <a:pPr algn="l">
              <a:lnSpc>
                <a:spcPct val="110000"/>
              </a:lnSpc>
              <a:buClr>
                <a:schemeClr val="tx2"/>
              </a:buClr>
            </a:pP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gray">
          <a:xfrm>
            <a:off x="471637" y="1286540"/>
            <a:ext cx="8853116" cy="239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91440" bIns="91440" anchorCtr="0"/>
          <a:lstStyle/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en-GB" sz="1800" b="1" dirty="0" smtClean="0">
                <a:solidFill>
                  <a:srgbClr val="000000"/>
                </a:solidFill>
              </a:rPr>
              <a:t>What is Complex Case Management?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Intensive casework with selected patients at high risk of A&amp;E attendance / acute admission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Area wide assessment identifies patients using highest resource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Intervention co-ordinated through single multi-agency team</a:t>
            </a:r>
          </a:p>
          <a:p>
            <a:pPr marL="285750" lvl="1" indent="-17145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Tx/>
              <a:buChar char="•"/>
            </a:pPr>
            <a:endParaRPr lang="en-GB" sz="800" dirty="0" smtClean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What is different from now?</a:t>
            </a: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Targeted patients receive bespoke assessment followed by intensive, wrap around services, co-ordinated by a single key worker</a:t>
            </a:r>
            <a:endParaRPr lang="en-GB" sz="1200" b="1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endParaRPr lang="en-GB" sz="800" b="1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How many people will benefit?</a:t>
            </a: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~200 patients consuming highest healthcare resource</a:t>
            </a:r>
          </a:p>
        </p:txBody>
      </p:sp>
      <p:sp>
        <p:nvSpPr>
          <p:cNvPr id="2" name="Rectangle 1"/>
          <p:cNvSpPr/>
          <p:nvPr/>
        </p:nvSpPr>
        <p:spPr>
          <a:xfrm>
            <a:off x="514168" y="4029764"/>
            <a:ext cx="8810585" cy="224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en-GB" sz="1800" b="1" dirty="0">
                <a:solidFill>
                  <a:srgbClr val="000000"/>
                </a:solidFill>
              </a:rPr>
              <a:t>What is </a:t>
            </a:r>
            <a:r>
              <a:rPr lang="en-GB" sz="1800" b="1" dirty="0" smtClean="0">
                <a:solidFill>
                  <a:srgbClr val="000000"/>
                </a:solidFill>
              </a:rPr>
              <a:t>the Integrated Care Model?</a:t>
            </a:r>
            <a:endParaRPr lang="en-GB" sz="1800" b="1" dirty="0">
              <a:solidFill>
                <a:srgbClr val="000000"/>
              </a:solidFill>
            </a:endParaRP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Multi-agency integrated teams delivering joined up services to higher risk patients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Typically teams include district nurses, social care, mental health services and are aligned to GP practices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Focus on elderly/frail and patients with long term conditions</a:t>
            </a: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endParaRPr lang="en-GB" sz="800" b="1" dirty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>
                <a:solidFill>
                  <a:srgbClr val="000000"/>
                </a:solidFill>
              </a:rPr>
              <a:t>What is different from now?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Patients with multiple needs have single, integrated assessments; receive a single care plan and often have a named lead worker</a:t>
            </a:r>
          </a:p>
          <a:p>
            <a:pPr marL="285750" lvl="1" indent="-17145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Tx/>
              <a:buChar char="•"/>
            </a:pPr>
            <a:endParaRPr lang="en-GB" sz="800" dirty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>
                <a:solidFill>
                  <a:srgbClr val="000000"/>
                </a:solidFill>
              </a:rPr>
              <a:t>How many people </a:t>
            </a:r>
            <a:r>
              <a:rPr lang="en-GB" b="1" dirty="0" smtClean="0">
                <a:solidFill>
                  <a:srgbClr val="000000"/>
                </a:solidFill>
              </a:rPr>
              <a:t>will benefit?</a:t>
            </a:r>
            <a:endParaRPr lang="en-GB" b="1" dirty="0">
              <a:solidFill>
                <a:srgbClr val="000000"/>
              </a:solidFill>
            </a:endParaRP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Differs depending upon particular groups targeted, but typically 2-5% of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2000"/>
            <a:ext cx="6941127" cy="831600"/>
          </a:xfrm>
        </p:spPr>
        <p:txBody>
          <a:bodyPr/>
          <a:lstStyle/>
          <a:p>
            <a:r>
              <a:rPr lang="en-GB" dirty="0" smtClean="0"/>
              <a:t>Ambulatory care</a:t>
            </a:r>
            <a:endParaRPr lang="en-GB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471636" y="1275907"/>
            <a:ext cx="9055135" cy="2313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91440" bIns="91440" anchorCtr="0"/>
          <a:lstStyle/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en-GB" sz="1800" b="1" dirty="0" smtClean="0">
                <a:solidFill>
                  <a:srgbClr val="000000"/>
                </a:solidFill>
              </a:rPr>
              <a:t>What is Primary Ambulatory Care?</a:t>
            </a: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Enhanced primary, community and self management of conditions most effectively managed within the community</a:t>
            </a: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Ambulatory care sensitive (ACS) conditions include </a:t>
            </a:r>
            <a:r>
              <a:rPr lang="en-GB" sz="1200" dirty="0" err="1" smtClean="0">
                <a:solidFill>
                  <a:srgbClr val="000000"/>
                </a:solidFill>
              </a:rPr>
              <a:t>COPD</a:t>
            </a:r>
            <a:r>
              <a:rPr lang="en-GB" sz="1200" dirty="0" smtClean="0">
                <a:solidFill>
                  <a:srgbClr val="000000"/>
                </a:solidFill>
              </a:rPr>
              <a:t>, asthma and diabetes</a:t>
            </a:r>
            <a:r>
              <a:rPr lang="en-GB" sz="1200" baseline="30000" dirty="0" smtClean="0">
                <a:solidFill>
                  <a:srgbClr val="000000"/>
                </a:solidFill>
              </a:rPr>
              <a:t>1</a:t>
            </a:r>
            <a:r>
              <a:rPr lang="en-GB" sz="1200" dirty="0" smtClean="0">
                <a:solidFill>
                  <a:srgbClr val="000000"/>
                </a:solidFill>
              </a:rPr>
              <a:t> </a:t>
            </a: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endParaRPr lang="en-GB" sz="800" b="1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What is different from now?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Active management of patients with ACS through vaccination; better self-management, disease-management; or lifestyle interventions – prevents acute exacerbations, reducing need for emergency admissions</a:t>
            </a:r>
          </a:p>
          <a:p>
            <a:pPr marL="285750" lvl="1" indent="-17145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Tx/>
              <a:buChar char="•"/>
            </a:pPr>
            <a:endParaRPr lang="en-GB" sz="800" dirty="0" smtClean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How many people will benefit?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 smtClean="0">
                <a:solidFill>
                  <a:srgbClr val="000000"/>
                </a:solidFill>
                <a:latin typeface="Arial"/>
              </a:rPr>
              <a:t>Depends on initiative. Nationally 28% of the population have long term conditions</a:t>
            </a: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</a:endParaRPr>
          </a:p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gray">
          <a:xfrm>
            <a:off x="5346849" y="2036764"/>
            <a:ext cx="4087514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91440" bIns="91440" anchorCtr="0"/>
          <a:lstStyle/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endParaRPr lang="en-GB" sz="1200" b="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BCG_FootNote_Box"/>
          <p:cNvSpPr txBox="1">
            <a:spLocks noChangeArrowheads="1"/>
          </p:cNvSpPr>
          <p:nvPr/>
        </p:nvSpPr>
        <p:spPr bwMode="auto">
          <a:xfrm>
            <a:off x="476248" y="6333388"/>
            <a:ext cx="8959296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1. Full list of 19 ambulatory sensitive conditions are: </a:t>
            </a:r>
            <a:r>
              <a:rPr lang="en-GB" sz="700" dirty="0" err="1" smtClean="0"/>
              <a:t>COPD</a:t>
            </a:r>
            <a:r>
              <a:rPr lang="en-GB" sz="700" dirty="0" smtClean="0"/>
              <a:t>, angina (without major procedure), ENT infections, convulsions and epilepsy, congestive heart failure, asthma, flu and pneumonia (&gt;2 months old), dehydration and gastroenteritis, </a:t>
            </a:r>
            <a:r>
              <a:rPr lang="en-GB" sz="700" dirty="0" err="1" smtClean="0"/>
              <a:t>cellulitis</a:t>
            </a:r>
            <a:r>
              <a:rPr lang="en-GB" sz="700" dirty="0" smtClean="0"/>
              <a:t> (without major procedure), diabetes with complications, </a:t>
            </a:r>
            <a:r>
              <a:rPr lang="en-GB" sz="700" dirty="0" err="1" smtClean="0"/>
              <a:t>pyelonephritis</a:t>
            </a:r>
            <a:r>
              <a:rPr lang="en-GB" sz="700" dirty="0" smtClean="0"/>
              <a:t>, iron-deficiency anaemia, perforated/bleeding ulcer, dental conditions, hypertension, gangrene, pelvic inflammatory disease, vaccine-preventable conditions, nutritional deficiencies.</a:t>
            </a: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                   </a:t>
            </a:r>
          </a:p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solidFill>
                  <a:srgbClr val="000000"/>
                </a:solidFill>
                <a:latin typeface="+mn-lt"/>
              </a:rPr>
              <a:t>Source</a:t>
            </a:r>
            <a:r>
              <a:rPr lang="en-GB" sz="700" dirty="0" smtClean="0">
                <a:solidFill>
                  <a:srgbClr val="000000"/>
                </a:solidFill>
              </a:rPr>
              <a:t>: </a:t>
            </a:r>
            <a:r>
              <a:rPr lang="en-GB" sz="700" dirty="0" smtClean="0">
                <a:solidFill>
                  <a:srgbClr val="000000"/>
                </a:solidFill>
                <a:hlinkClick r:id="rId2"/>
              </a:rPr>
              <a:t>www.productivity.nhs.uk</a:t>
            </a:r>
            <a:r>
              <a:rPr lang="en-GB" sz="700" dirty="0" smtClean="0">
                <a:solidFill>
                  <a:srgbClr val="000000"/>
                </a:solidFill>
              </a:rPr>
              <a:t> ; Department for Health </a:t>
            </a:r>
            <a:r>
              <a:rPr lang="en-GB" sz="700" dirty="0" smtClean="0">
                <a:solidFill>
                  <a:srgbClr val="000000"/>
                </a:solidFill>
                <a:hlinkClick r:id="rId3"/>
              </a:rPr>
              <a:t>http://www.dh.gov.uk/health/category/policy-areas/nhs/long-term-conditions/</a:t>
            </a:r>
            <a:r>
              <a:rPr lang="en-GB" sz="700" dirty="0" smtClean="0">
                <a:solidFill>
                  <a:srgbClr val="000000"/>
                </a:solidFill>
              </a:rPr>
              <a:t>; </a:t>
            </a:r>
            <a:r>
              <a:rPr lang="en-GB" sz="700" dirty="0" smtClean="0">
                <a:solidFill>
                  <a:srgbClr val="000000"/>
                </a:solidFill>
                <a:hlinkClick r:id="rId4"/>
              </a:rPr>
              <a:t>http://www.institute.nhs.uk/</a:t>
            </a:r>
            <a:r>
              <a:rPr lang="en-GB" sz="700" dirty="0" smtClean="0">
                <a:solidFill>
                  <a:srgbClr val="000000"/>
                </a:solidFill>
              </a:rPr>
              <a:t> ; NHS Institute of Innovation "Directory of Ambulatory Emergency Care for Adults" ; NHS Institute for Innovation &amp; Improvement "The health coaching experience in NHS Midlands and East"</a:t>
            </a:r>
            <a:endParaRPr lang="en-GB" sz="7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248" y="3794271"/>
            <a:ext cx="8704261" cy="206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en-GB" sz="1800" b="1" dirty="0">
                <a:solidFill>
                  <a:srgbClr val="000000"/>
                </a:solidFill>
              </a:rPr>
              <a:t>What is </a:t>
            </a:r>
            <a:r>
              <a:rPr lang="en-GB" sz="1800" b="1" dirty="0" smtClean="0">
                <a:solidFill>
                  <a:srgbClr val="000000"/>
                </a:solidFill>
              </a:rPr>
              <a:t>Emergency Ambulatory Care?</a:t>
            </a:r>
            <a:endParaRPr lang="en-GB" sz="1800" b="1" dirty="0">
              <a:solidFill>
                <a:srgbClr val="000000"/>
              </a:solidFill>
            </a:endParaRP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Clinical care for conditions perceived as urgent and requiring prompt clinical assessment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Undertaken within hospital through less intensive route (e.g. reclining beds)</a:t>
            </a: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Patients typically either low risk or of specific targeted diagnoses that can be released same day</a:t>
            </a:r>
          </a:p>
          <a:p>
            <a:pPr marL="285750" lvl="1" indent="-17145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Tx/>
              <a:buChar char="•"/>
            </a:pPr>
            <a:endParaRPr lang="en-GB" sz="800" dirty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>
                <a:solidFill>
                  <a:srgbClr val="000000"/>
                </a:solidFill>
              </a:rPr>
              <a:t>What is different from now?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Significant focus on reducing overnight admissions through effective management of </a:t>
            </a:r>
            <a:r>
              <a:rPr lang="en-GB" sz="1200" dirty="0" smtClean="0">
                <a:solidFill>
                  <a:srgbClr val="000000"/>
                </a:solidFill>
              </a:rPr>
              <a:t>identified </a:t>
            </a:r>
            <a:r>
              <a:rPr lang="en-GB" sz="1200" dirty="0">
                <a:solidFill>
                  <a:srgbClr val="000000"/>
                </a:solidFill>
              </a:rPr>
              <a:t>case mix</a:t>
            </a: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endParaRPr lang="en-GB" sz="800" b="1" dirty="0">
              <a:solidFill>
                <a:srgbClr val="000000"/>
              </a:solidFill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>
                <a:solidFill>
                  <a:srgbClr val="000000"/>
                </a:solidFill>
              </a:rPr>
              <a:t>How many people </a:t>
            </a:r>
            <a:r>
              <a:rPr lang="en-GB" b="1" dirty="0" smtClean="0">
                <a:solidFill>
                  <a:srgbClr val="000000"/>
                </a:solidFill>
              </a:rPr>
              <a:t>will benefit?</a:t>
            </a:r>
            <a:endParaRPr lang="en-GB" b="1" dirty="0">
              <a:solidFill>
                <a:srgbClr val="000000"/>
              </a:solidFill>
            </a:endParaRPr>
          </a:p>
          <a:p>
            <a:pPr marL="285750" lvl="1" indent="-171450" algn="l">
              <a:buClr>
                <a:srgbClr val="345782"/>
              </a:buClr>
              <a:buSzPct val="100000"/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Typically, ~5% of A&amp;E attendances or 20% of emergency admissions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2000"/>
            <a:ext cx="6941127" cy="831600"/>
          </a:xfrm>
        </p:spPr>
        <p:txBody>
          <a:bodyPr/>
          <a:lstStyle/>
          <a:p>
            <a:r>
              <a:rPr lang="en-GB" dirty="0" smtClean="0"/>
              <a:t>Short Term Step Up / Step </a:t>
            </a:r>
            <a:r>
              <a:rPr lang="en-GB" dirty="0"/>
              <a:t>D</a:t>
            </a:r>
            <a:r>
              <a:rPr lang="en-GB" dirty="0" smtClean="0"/>
              <a:t>own </a:t>
            </a:r>
            <a:r>
              <a:rPr lang="en-GB" dirty="0"/>
              <a:t>C</a:t>
            </a:r>
            <a:r>
              <a:rPr lang="en-GB" dirty="0" smtClean="0"/>
              <a:t>are</a:t>
            </a:r>
            <a:endParaRPr lang="en-GB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gray">
          <a:xfrm>
            <a:off x="5346848" y="2036764"/>
            <a:ext cx="4087514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91440" bIns="91440" anchorCtr="0"/>
          <a:lstStyle/>
          <a:p>
            <a:pPr marL="285750" lvl="1" indent="-171450" algn="l">
              <a:lnSpc>
                <a:spcPct val="110000"/>
              </a:lnSpc>
              <a:buClr>
                <a:srgbClr val="0072C6"/>
              </a:buClr>
              <a:buSzPct val="100000"/>
              <a:buFont typeface="Arial"/>
              <a:buChar char="•"/>
            </a:pPr>
            <a:endParaRPr lang="en-GB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gray">
          <a:xfrm>
            <a:off x="476248" y="1558300"/>
            <a:ext cx="8962725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91440" bIns="91440" anchorCtr="0"/>
          <a:lstStyle/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en-GB" sz="1800" b="1" dirty="0" smtClean="0">
                <a:solidFill>
                  <a:srgbClr val="000000"/>
                </a:solidFill>
              </a:rPr>
              <a:t>What is Step Up Care?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Non acute beds for additional medical support to patients who would otherwise go into hospital; </a:t>
            </a:r>
          </a:p>
          <a:p>
            <a:pPr marL="571500" lvl="2" indent="-171450" algn="l">
              <a:buClr>
                <a:srgbClr val="345782"/>
              </a:buClr>
              <a:buSzPct val="100000"/>
              <a:buFont typeface="Trebuchet MS"/>
              <a:buChar char="–"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or, who have been discharged from an acute episode, but have other outstanding health conditions </a:t>
            </a:r>
          </a:p>
          <a:p>
            <a:pPr marL="400050" lvl="2" algn="l">
              <a:buClr>
                <a:srgbClr val="345782"/>
              </a:buClr>
              <a:buSzPct val="100000"/>
            </a:pPr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</a:rPr>
              <a:t>  (e.g. </a:t>
            </a:r>
            <a:r>
              <a:rPr lang="en-GB" dirty="0" err="1" smtClean="0">
                <a:solidFill>
                  <a:srgbClr val="000000"/>
                </a:solidFill>
                <a:latin typeface="Arial"/>
              </a:rPr>
              <a:t>UTI</a:t>
            </a:r>
            <a:r>
              <a:rPr lang="en-GB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Targeted at frail patients who, due to illness or injury, are unable to safely remain at home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Short stay with target of swift return home</a:t>
            </a:r>
          </a:p>
          <a:p>
            <a:pPr marL="285750" lvl="1" indent="-171450" algn="l">
              <a:buClr>
                <a:srgbClr val="0072C6"/>
              </a:buClr>
              <a:buSzPct val="100000"/>
            </a:pPr>
            <a:endParaRPr lang="en-GB" dirty="0" smtClean="0">
              <a:solidFill>
                <a:srgbClr val="000000"/>
              </a:solidFill>
              <a:latin typeface="+mn-lt"/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What is different from now?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Lack of provision, particularly step up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Bridges care at home and in hospital, avoiding admissions and re-admissions</a:t>
            </a: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endParaRPr lang="en-GB" b="1" dirty="0" smtClean="0">
              <a:solidFill>
                <a:srgbClr val="000000"/>
              </a:solidFill>
              <a:latin typeface="Arial"/>
            </a:endParaRP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r>
              <a:rPr lang="en-GB" b="1" dirty="0" smtClean="0">
                <a:solidFill>
                  <a:srgbClr val="000000"/>
                </a:solidFill>
                <a:latin typeface="Arial"/>
              </a:rPr>
              <a:t>How many people will benefit?</a:t>
            </a:r>
          </a:p>
          <a:p>
            <a:pPr marL="285750" lvl="1" indent="-171450" algn="l">
              <a:buClr>
                <a:srgbClr val="0072C6"/>
              </a:buClr>
              <a:buSzPct val="100000"/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/>
              </a:rPr>
              <a:t>Proposal for additional 27 beds</a:t>
            </a:r>
          </a:p>
          <a:p>
            <a:pPr algn="l">
              <a:lnSpc>
                <a:spcPct val="110000"/>
              </a:lnSpc>
              <a:buClr>
                <a:srgbClr val="0072C6"/>
              </a:buClr>
              <a:buSzPct val="100000"/>
              <a:buFont typeface=""/>
            </a:pPr>
            <a:endParaRPr lang="en-GB" b="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BCG_FootNote_Box"/>
          <p:cNvSpPr txBox="1">
            <a:spLocks noChangeArrowheads="1"/>
          </p:cNvSpPr>
          <p:nvPr/>
        </p:nvSpPr>
        <p:spPr bwMode="auto">
          <a:xfrm>
            <a:off x="476248" y="6333388"/>
            <a:ext cx="8959296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800" dirty="0" smtClean="0">
                <a:solidFill>
                  <a:srgbClr val="000000"/>
                </a:solidFill>
              </a:rPr>
              <a:t>. Source: South East Essex 'Intermediate Care' – </a:t>
            </a:r>
            <a:r>
              <a:rPr lang="en-GB" sz="800" dirty="0" smtClean="0">
                <a:solidFill>
                  <a:srgbClr val="000000"/>
                </a:solidFill>
                <a:hlinkClick r:id="rId2"/>
              </a:rPr>
              <a:t>www.see.nhs.uk</a:t>
            </a:r>
            <a:r>
              <a:rPr lang="en-GB" sz="800" dirty="0" smtClean="0">
                <a:solidFill>
                  <a:srgbClr val="000000"/>
                </a:solidFill>
              </a:rPr>
              <a:t> </a:t>
            </a:r>
            <a:endParaRPr lang="en-GB" sz="800" dirty="0" smtClean="0">
              <a:solidFill>
                <a:srgbClr val="000000"/>
              </a:solidFill>
              <a:latin typeface="+mn-lt"/>
            </a:endParaRPr>
          </a:p>
          <a:p>
            <a:pPr algn="l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000000"/>
                </a:solidFill>
                <a:latin typeface="+mn-lt"/>
              </a:rPr>
              <a:t>Source</a:t>
            </a:r>
            <a:r>
              <a:rPr lang="en-GB" sz="800" dirty="0" smtClean="0">
                <a:solidFill>
                  <a:srgbClr val="000000"/>
                </a:solidFill>
              </a:rPr>
              <a:t>: NHS Institute of Innovation "Directory of Ambulatory Emergency Care for Adults" </a:t>
            </a:r>
            <a:endParaRPr lang="en-GB" sz="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47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rU.jG206fNlRzj4OLb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gJepuGQ0W9eziPeFYzk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vVUsxek0Ce627poQic8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oXob3z3k.5fBidOqN15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WPzuPvoKUOqHrsoobi4N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LhfZB8V0.F38KUsxC4f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.J07IpOVE.e.8Z5_PAzm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.PzK3iIE.j8YSPP2du4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kyWJC1WkiwEWFunwxIA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ChkvUh70iJwxFjL.P1x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Pblkcm4EKhQnu6.PPO0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H1mZYoD0ueasepei4He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9oSzUNDk2GfKEoJ.Eul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ujVaEWQU.d.qerajPdl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i87NaiDhU6BDRXLm31TV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DebXYk_Eexm7k0A.uKE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AU6tSWiUWq.UseAMc1U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IZ0CuacEqmqKUarLLmw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QvLqLJ.UKnWZ01zz.Lj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xQDKP0RkqxMoZi90ea1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XDt10zuUmvu7GoAtjsU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znLCUbYkCoi8r6WGhC8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jcMLWrUaIxArmxAqx3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gY2f_KLEasTLS3O5rom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Oh0wsovkmt1RmSVq0WN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TlDMod70S5FBh7zib2_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zVpW4EAH0CLjQXMBWfFm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nSBT8FOlUO3uGWC11mEB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LJNXkpM0SRROJoJCMx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nUV8HllEegzgTeqSzsF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rU.jG206fNlRzj4OLb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H1mZYoD0ueasepei4He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nSBT8FOlUO3uGWC11mEB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LJNXkpM0SRROJoJCMxQ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nUV8HllEegzgTeqSzs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RqSxAJK0qNfdoEdmBCD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rU.jG206fNlRzj4OLb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H1mZYoD0ueasepei4He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z9qDEdwk2hZQo99PdL1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cuVeywWkyhtxZJlTKS0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4Gg_RI.U.pgXr.Kp.bd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PHbEDrIkuaSzJOLs6VF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oEMjCydka1Ntoyv1w1z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FfnycxNUaUCdsyo0hf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38uhJ5HEKMZxS8don.4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cZk6Sn40q.2e45vcSPi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kX1JUZt.kiJXw9NuXDE7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DX4qhi0h0ucKfMfnPwly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xiHWWFF0S7D1KK2Drqo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qMFq5ES0.43es4lHQE4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nVoYcStka_oUkn14S52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kNK3OXDEC.hd7tn4BzV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w9jYIC1kC9lka5gpYiK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7CbiIsoUCYMkIrWT06C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fTx_YdECpTGCP_DFx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ZaMT9pvJUeSOHhQsVzkM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sM99AOg0GaEcEstvfVA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ozLPIZFke_9malu0Bkj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9IaZFw33k6d18ZNHby_K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BAi4xHQEKWK1W8JySVU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13svDPR30euFWUIdtDnp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153TBBDe0W44chlO4Xc3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0VkCY_b02R5L3fKc4CA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PHbEDrIkuaSzJOLs6VF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FfnycxNUaUCdsyo0hf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8yFBqGg0yfJ2Yw6AuEo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cZk6Sn40q.2e45vcSPi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xiHWWFF0S7D1KK2Drqo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qMFq5ES0.43es4lHQE4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nVoYcStka_oUkn14S52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kNK3OXDEC.hd7tn4BzV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w9jYIC1kC9lka5gpYiK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7CbiIsoUCYMkIrWT06C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fTx_YdECpTGCP_DFxl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ZaMT9pvJUeSOHhQsVzkM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sM99AOg0GaEcEstvfVA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m9nqyLNUi6dkrdo1rmj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ozLPIZFke_9malu0Bkj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9IaZFw33k6d18ZNHby_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BAi4xHQEKWK1W8JySVU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13svDPR30euFWUIdtDnp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153TBBDe0W44chlO4Xc3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0VkCY_b02R5L3fKc4CA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QR7slpyH0qmKwtjggqS7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7Bvezi._UWGp9MuAXbff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X989TV3XUGKfW3NV8..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Oh0wsovkmt1RmSVq0WN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GNFbdio0u6QcGPFR8Im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QR7slpyH0qmKwtjggqS7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X989TV3XUGKfW3NV8..J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nUV8HllEegzgTeqSzsF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80sIsZjkOr2wr_X3dgS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wCALQkzzE6tzevDOXxQG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1.joDqTUWp22TM6GUI_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z.n8jR2EqSY0HoWzNMFw"/>
</p:tagLst>
</file>

<file path=ppt/theme/theme1.xml><?xml version="1.0" encoding="utf-8"?>
<a:theme xmlns:a="http://schemas.openxmlformats.org/drawingml/2006/main" name="Letter Blank">
  <a:themeElements>
    <a:clrScheme name="Custom 34">
      <a:dk1>
        <a:srgbClr val="000000"/>
      </a:dk1>
      <a:lt1>
        <a:srgbClr val="FFFFFF"/>
      </a:lt1>
      <a:dk2>
        <a:srgbClr val="79A2B3"/>
      </a:dk2>
      <a:lt2>
        <a:srgbClr val="FFFFFF"/>
      </a:lt2>
      <a:accent1>
        <a:srgbClr val="79A2B3"/>
      </a:accent1>
      <a:accent2>
        <a:srgbClr val="ACC6D0"/>
      </a:accent2>
      <a:accent3>
        <a:srgbClr val="D2E0E6"/>
      </a:accent3>
      <a:accent4>
        <a:srgbClr val="D8CEB8"/>
      </a:accent4>
      <a:accent5>
        <a:srgbClr val="BCDEC2"/>
      </a:accent5>
      <a:accent6>
        <a:srgbClr val="4D4D4D"/>
      </a:accent6>
      <a:hlink>
        <a:srgbClr val="79A2B3"/>
      </a:hlink>
      <a:folHlink>
        <a:srgbClr val="79A2B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C59CFA4602A49AC3BDAF1F5DD4AD1" ma:contentTypeVersion="7" ma:contentTypeDescription="Create a new document." ma:contentTypeScope="" ma:versionID="c65ba08bd50aaf5ec69a5d563d9d7160">
  <xsd:schema xmlns:xsd="http://www.w3.org/2001/XMLSchema" xmlns:p="http://schemas.microsoft.com/office/2006/metadata/properties" xmlns:ns2="614f71a7-1ffd-4a5b-b04c-721b42e4b93f" targetNamespace="http://schemas.microsoft.com/office/2006/metadata/properties" ma:root="true" ma:fieldsID="8a3eb56de8cb87a095342ef8a3972c2e" ns2:_="">
    <xsd:import namespace="614f71a7-1ffd-4a5b-b04c-721b42e4b93f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Software" minOccurs="0"/>
                <xsd:element ref="ns2:Produ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14f71a7-1ffd-4a5b-b04c-721b42e4b93f" elementFormDefault="qualified">
    <xsd:import namespace="http://schemas.microsoft.com/office/2006/documentManagement/types"/>
    <xsd:element name="Description0" ma:index="8" nillable="true" ma:displayName="Description" ma:hidden="true" ma:internalName="Description0" ma:readOnly="false">
      <xsd:simpleType>
        <xsd:restriction base="dms:Note"/>
      </xsd:simpleType>
    </xsd:element>
    <xsd:element name="Software" ma:index="9" nillable="true" ma:displayName="Software" ma:hidden="true" ma:internalName="Software" ma:readOnly="false">
      <xsd:simpleType>
        <xsd:restriction base="dms:Text">
          <xsd:maxLength value="10"/>
        </xsd:restriction>
      </xsd:simpleType>
    </xsd:element>
    <xsd:element name="Product" ma:index="10" nillable="true" ma:displayName="Product" ma:hidden="true" ma:internalName="Product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xsi="http://www.w3.org/2001/XMLSchema-instance" xmlns:p="http://schemas.microsoft.com/office/2006/metadata/properties">
  <documentManagement>
    <Description0 xmlns="614f71a7-1ffd-4a5b-b04c-721b42e4b93f" xsi:nil="true"/>
    <Software xmlns="614f71a7-1ffd-4a5b-b04c-721b42e4b93f" xsi:nil="true"/>
    <Product xmlns="614f71a7-1ffd-4a5b-b04c-721b42e4b93f" xsi:nil="true"/>
  </documentManagement>
</p:properties>
</file>

<file path=customXml/itemProps1.xml><?xml version="1.0" encoding="utf-8"?>
<ds:datastoreItem xmlns:ds="http://schemas.openxmlformats.org/officeDocument/2006/customXml" ds:itemID="{E474FE2C-5B29-4B50-9D68-7302231125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066DD-0525-46AD-ADAA-51CEE937D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f71a7-1ffd-4a5b-b04c-721b42e4b93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568EDC2-EF61-401F-9356-B4648DDC863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14f71a7-1ffd-4a5b-b04c-721b42e4b93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1419</Words>
  <Application>Microsoft Office PowerPoint</Application>
  <PresentationFormat>A4 Paper (210x297 mm)</PresentationFormat>
  <Paragraphs>203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Letter Blank</vt:lpstr>
      <vt:lpstr>think-cell Slide</vt:lpstr>
      <vt:lpstr>PowerPoint Presentation</vt:lpstr>
      <vt:lpstr>Commissioners have laid out their vision for a new  model of care for Northern Lincolnshire</vt:lpstr>
      <vt:lpstr>Case for Change for Sustainable Services</vt:lpstr>
      <vt:lpstr>As part of the Case for Change process, options are being developed which increase primary and community based care</vt:lpstr>
      <vt:lpstr>These are some options for primary and community based services (focusing on services which reduce demand for secondary care)</vt:lpstr>
      <vt:lpstr>But all options will have to be assessed against the ‘Hurdle Criteria’</vt:lpstr>
      <vt:lpstr>Explaining Community Based Care</vt:lpstr>
      <vt:lpstr>Ambulatory care</vt:lpstr>
      <vt:lpstr>Short Term Step Up / Step Down Care</vt:lpstr>
      <vt:lpstr>The ‘Case for Change’ Engagement Approach …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Blank.potx</dc:title>
  <dc:creator/>
  <cp:lastModifiedBy/>
  <cp:revision>1</cp:revision>
  <dcterms:created xsi:type="dcterms:W3CDTF">2011-02-17T16:03:01Z</dcterms:created>
  <dcterms:modified xsi:type="dcterms:W3CDTF">2013-05-02T08:38:29Z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NHS Lincs</vt:lpwstr>
  </property>
  <property fmtid="{D5CDD505-2E9C-101B-9397-08002B2CF9AE}" pid="3" name="Template Name">
    <vt:lpwstr>A4</vt:lpwstr>
  </property>
  <property fmtid="{D5CDD505-2E9C-101B-9397-08002B2CF9AE}" pid="4" name="ContentTypeId">
    <vt:lpwstr>0x01010077FC59CFA4602A49AC3BDAF1F5DD4AD1</vt:lpwstr>
  </property>
  <property fmtid="{D5CDD505-2E9C-101B-9397-08002B2CF9AE}" pid="5" name="Order">
    <vt:r8>155200</vt:r8>
  </property>
  <property fmtid="{D5CDD505-2E9C-101B-9397-08002B2CF9AE}" pid="6" name="_NewReviewCycle">
    <vt:lpwstr/>
  </property>
</Properties>
</file>