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2" r:id="rId2"/>
    <p:sldId id="411" r:id="rId3"/>
    <p:sldId id="412" r:id="rId4"/>
    <p:sldId id="407" r:id="rId5"/>
    <p:sldId id="408" r:id="rId6"/>
    <p:sldId id="410" r:id="rId7"/>
    <p:sldId id="409" r:id="rId8"/>
  </p:sldIdLst>
  <p:sldSz cx="9144000" cy="6858000" type="screen4x3"/>
  <p:notesSz cx="6724650" cy="987425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21EAA"/>
    <a:srgbClr val="FB0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31A3A-1C4D-492C-A824-B5908395B543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E0FE4-31A3-46F9-BEFF-CE6F82056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4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0" y="5229200"/>
            <a:ext cx="9144000" cy="16288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11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32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98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25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53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4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8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5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9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808D-2F00-442D-A2AC-8891AF62848C}" type="datetimeFigureOut">
              <a:rPr lang="en-GB" smtClean="0"/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h1-colour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" y="17758"/>
            <a:ext cx="206692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Description: C:\Documents and Settings\SimpsonV\Desktop\North Lincolnshire CCG col.jpg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867" y="73065"/>
            <a:ext cx="1654810" cy="43180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8680"/>
            <a:ext cx="1616075" cy="417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27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45153452"/>
              </p:ext>
            </p:extLst>
          </p:nvPr>
        </p:nvGraphicFramePr>
        <p:xfrm>
          <a:off x="0" y="5097884"/>
          <a:ext cx="91440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8722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3528" y="1340769"/>
            <a:ext cx="8496944" cy="1656183"/>
          </a:xfrm>
        </p:spPr>
        <p:txBody>
          <a:bodyPr>
            <a:noAutofit/>
          </a:bodyPr>
          <a:lstStyle/>
          <a:p>
            <a:r>
              <a:rPr lang="en-GB" sz="3600" dirty="0" smtClean="0"/>
              <a:t>Healthy Lives, Healthy Futures Update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NEL Partnership Board</a:t>
            </a:r>
            <a:endParaRPr lang="en-GB" sz="3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208912" cy="3645024"/>
          </a:xfrm>
        </p:spPr>
        <p:txBody>
          <a:bodyPr>
            <a:normAutofit/>
          </a:bodyPr>
          <a:lstStyle/>
          <a:p>
            <a:endParaRPr lang="en-GB" sz="2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March 2014</a:t>
            </a:r>
            <a:endParaRPr lang="en-GB" dirty="0" smtClean="0"/>
          </a:p>
          <a:p>
            <a:endParaRPr lang="en-GB" dirty="0" smtClean="0"/>
          </a:p>
          <a:p>
            <a:pPr algn="r"/>
            <a:endParaRPr lang="en-GB" sz="1600" b="1" dirty="0" smtClean="0">
              <a:solidFill>
                <a:schemeClr val="bg1"/>
              </a:solidFill>
            </a:endParaRPr>
          </a:p>
        </p:txBody>
      </p:sp>
      <p:pic>
        <p:nvPicPr>
          <p:cNvPr id="6" name="Picture 5" descr="h1-colou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800" cy="1196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74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16416" cy="580926"/>
          </a:xfrm>
        </p:spPr>
        <p:txBody>
          <a:bodyPr>
            <a:noAutofit/>
          </a:bodyPr>
          <a:lstStyle/>
          <a:p>
            <a:pPr algn="l"/>
            <a:r>
              <a:rPr lang="en-GB" sz="2800" dirty="0"/>
              <a:t>K</a:t>
            </a:r>
            <a:r>
              <a:rPr lang="en-GB" sz="2800" dirty="0" smtClean="0"/>
              <a:t>ey </a:t>
            </a:r>
            <a:r>
              <a:rPr lang="en-GB" sz="2800" dirty="0" err="1" smtClean="0"/>
              <a:t>Comms</a:t>
            </a:r>
            <a:r>
              <a:rPr lang="en-GB" sz="2800" dirty="0" smtClean="0"/>
              <a:t> and Engagement activities in Phase 2   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3400" dirty="0" smtClean="0"/>
          </a:p>
          <a:p>
            <a:r>
              <a:rPr lang="en-GB" sz="3400" dirty="0" smtClean="0"/>
              <a:t>Stakeholder Summit held 13</a:t>
            </a:r>
            <a:r>
              <a:rPr lang="en-GB" sz="3400" baseline="30000" dirty="0" smtClean="0"/>
              <a:t>th</a:t>
            </a:r>
            <a:r>
              <a:rPr lang="en-GB" sz="3400" dirty="0" smtClean="0"/>
              <a:t> </a:t>
            </a:r>
            <a:r>
              <a:rPr lang="en-GB" sz="3400" dirty="0"/>
              <a:t>F</a:t>
            </a:r>
            <a:r>
              <a:rPr lang="en-GB" sz="3400" dirty="0" smtClean="0"/>
              <a:t>eb </a:t>
            </a:r>
          </a:p>
          <a:p>
            <a:r>
              <a:rPr lang="en-GB" sz="3400" dirty="0" smtClean="0"/>
              <a:t>Engagement Events delivered across North and North </a:t>
            </a:r>
            <a:r>
              <a:rPr lang="en-GB" sz="3400" dirty="0"/>
              <a:t>E</a:t>
            </a:r>
            <a:r>
              <a:rPr lang="en-GB" sz="3400" dirty="0" smtClean="0"/>
              <a:t>ast Lincolnshire </a:t>
            </a:r>
          </a:p>
          <a:p>
            <a:r>
              <a:rPr lang="en-GB" sz="3400" dirty="0" smtClean="0"/>
              <a:t>HLHF Road Shows delivered across the patch </a:t>
            </a:r>
          </a:p>
          <a:p>
            <a:r>
              <a:rPr lang="en-GB" sz="3400" dirty="0" smtClean="0"/>
              <a:t>Press Release circulated </a:t>
            </a:r>
          </a:p>
          <a:p>
            <a:r>
              <a:rPr lang="en-GB" sz="3400" dirty="0"/>
              <a:t>Website updated with engagement materials and events </a:t>
            </a:r>
            <a:endParaRPr lang="en-GB" sz="3400" dirty="0" smtClean="0"/>
          </a:p>
          <a:p>
            <a:r>
              <a:rPr lang="en-GB" sz="3400" dirty="0" smtClean="0"/>
              <a:t>Weekly update being circulated to all staff </a:t>
            </a:r>
          </a:p>
          <a:p>
            <a:r>
              <a:rPr lang="en-GB" sz="3400" dirty="0" smtClean="0"/>
              <a:t>Work on-going with Grimsby and Scunthorpe Media group to deliver a joint event with NEL and NL councils</a:t>
            </a:r>
          </a:p>
          <a:p>
            <a:r>
              <a:rPr lang="en-GB" sz="3400" dirty="0" smtClean="0"/>
              <a:t>All engagement materials distributed to GP practices, Hospitals, Local Links, Libraries, voluntary groups </a:t>
            </a:r>
            <a:r>
              <a:rPr lang="en-GB" sz="3400" dirty="0" err="1" smtClean="0"/>
              <a:t>etc</a:t>
            </a:r>
            <a:r>
              <a:rPr lang="en-GB" sz="3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51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57" y="615826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Stakeholder Summit Graphic Representation </a:t>
            </a: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1143733"/>
            <a:ext cx="8363941" cy="5680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72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3/5 potential areas for consultation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11560" y="1844824"/>
            <a:ext cx="3383136" cy="40324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84406" rIns="84406" bIns="84406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20636" fontAlgn="base"/>
            <a:r>
              <a:rPr lang="en-GB" sz="1662" dirty="0">
                <a:solidFill>
                  <a:schemeClr val="bg1"/>
                </a:solidFill>
              </a:rPr>
              <a:t>Clinical working groups, FMG subgroup and C&amp;E group to review evidence against evaluation criteria and make recommendation</a:t>
            </a:r>
          </a:p>
          <a:p>
            <a:pPr defTabSz="820636" fontAlgn="base"/>
            <a:endParaRPr lang="en-GB" sz="1662" dirty="0">
              <a:solidFill>
                <a:schemeClr val="bg1"/>
              </a:solidFill>
            </a:endParaRPr>
          </a:p>
          <a:p>
            <a:pPr defTabSz="820636"/>
            <a:r>
              <a:rPr lang="en-GB" sz="1662" dirty="0">
                <a:solidFill>
                  <a:schemeClr val="bg1"/>
                </a:solidFill>
              </a:rPr>
              <a:t>Three areas for consultation</a:t>
            </a:r>
          </a:p>
          <a:p>
            <a:pPr defTabSz="820636"/>
            <a:endParaRPr lang="en-GB" sz="1662" dirty="0">
              <a:solidFill>
                <a:schemeClr val="bg1"/>
              </a:solidFill>
            </a:endParaRPr>
          </a:p>
          <a:p>
            <a:pPr marL="316531" indent="-316531" defTabSz="820636">
              <a:buFont typeface="+mj-lt"/>
              <a:buAutoNum type="arabicPeriod"/>
            </a:pPr>
            <a:r>
              <a:rPr lang="en-GB" sz="1662" dirty="0">
                <a:solidFill>
                  <a:schemeClr val="bg1"/>
                </a:solidFill>
              </a:rPr>
              <a:t>Hyper acute stroke</a:t>
            </a:r>
          </a:p>
          <a:p>
            <a:pPr marL="316531" indent="-316531" defTabSz="820636">
              <a:buFont typeface="+mj-lt"/>
              <a:buAutoNum type="arabicPeriod"/>
            </a:pPr>
            <a:r>
              <a:rPr lang="en-GB" sz="1662" dirty="0">
                <a:solidFill>
                  <a:schemeClr val="bg1"/>
                </a:solidFill>
              </a:rPr>
              <a:t>ENT inpatient surgery</a:t>
            </a:r>
          </a:p>
          <a:p>
            <a:pPr marL="316531" indent="-316531" defTabSz="820636">
              <a:buFont typeface="+mj-lt"/>
              <a:buAutoNum type="arabicPeriod"/>
            </a:pPr>
            <a:r>
              <a:rPr lang="en-GB" sz="1662" dirty="0">
                <a:solidFill>
                  <a:schemeClr val="bg1"/>
                </a:solidFill>
              </a:rPr>
              <a:t>Surgery on children</a:t>
            </a:r>
          </a:p>
          <a:p>
            <a:pPr marL="316531" indent="-316531" defTabSz="820636">
              <a:buFont typeface="+mj-lt"/>
              <a:buAutoNum type="arabicPeriod"/>
            </a:pPr>
            <a:endParaRPr lang="en-GB" sz="1662" dirty="0">
              <a:solidFill>
                <a:schemeClr val="bg1"/>
              </a:solidFill>
            </a:endParaRPr>
          </a:p>
          <a:p>
            <a:pPr defTabSz="820636"/>
            <a:r>
              <a:rPr lang="en-GB" sz="1662" dirty="0">
                <a:solidFill>
                  <a:schemeClr val="bg1"/>
                </a:solidFill>
              </a:rPr>
              <a:t>Two areas for consideration</a:t>
            </a:r>
          </a:p>
          <a:p>
            <a:pPr defTabSz="820636"/>
            <a:endParaRPr lang="en-GB" sz="1662" dirty="0">
              <a:solidFill>
                <a:schemeClr val="bg1"/>
              </a:solidFill>
            </a:endParaRPr>
          </a:p>
          <a:p>
            <a:pPr marL="316531" indent="-316531" defTabSz="820636">
              <a:buFont typeface="+mj-lt"/>
              <a:buAutoNum type="arabicPeriod"/>
            </a:pPr>
            <a:r>
              <a:rPr lang="en-GB" sz="1662" dirty="0">
                <a:solidFill>
                  <a:schemeClr val="bg1"/>
                </a:solidFill>
              </a:rPr>
              <a:t>Gynae cancer</a:t>
            </a:r>
          </a:p>
          <a:p>
            <a:pPr marL="316531" indent="-316531" defTabSz="820636">
              <a:buFont typeface="+mj-lt"/>
              <a:buAutoNum type="arabicPeriod"/>
            </a:pPr>
            <a:r>
              <a:rPr lang="en-GB" sz="1662" dirty="0">
                <a:solidFill>
                  <a:schemeClr val="bg1"/>
                </a:solidFill>
              </a:rPr>
              <a:t>Infertility</a:t>
            </a:r>
          </a:p>
          <a:p>
            <a:pPr defTabSz="820636" fontAlgn="base"/>
            <a:endParaRPr lang="en-GB" sz="1662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87824" y="2708920"/>
            <a:ext cx="1872208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4048" y="2075765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Regional team managing decision / recommendation for Hyper-acute stroke services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004048" y="495394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Two additional areas raised by CAG for consideration (to stop local provision)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15816" y="5512370"/>
            <a:ext cx="2016224" cy="48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4048" y="3653353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Two areas highlighted by provider workshops &amp; ratified by CAG for centralisation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924200" y="4216226"/>
            <a:ext cx="2016224" cy="48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5044" y="6080992"/>
            <a:ext cx="378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They may not all require consultation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45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Next steps for consultation areas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5780" y="1700808"/>
            <a:ext cx="8532440" cy="4525963"/>
          </a:xfrm>
        </p:spPr>
        <p:txBody>
          <a:bodyPr>
            <a:noAutofit/>
          </a:bodyPr>
          <a:lstStyle/>
          <a:p>
            <a:r>
              <a:rPr lang="en-GB" sz="1600" dirty="0" smtClean="0"/>
              <a:t>Work with clinical working groups to review clinical evidence already collated</a:t>
            </a:r>
          </a:p>
          <a:p>
            <a:r>
              <a:rPr lang="en-GB" sz="1600" dirty="0" smtClean="0"/>
              <a:t>Complete financial &amp; activity modelling for these areas</a:t>
            </a:r>
          </a:p>
          <a:p>
            <a:r>
              <a:rPr lang="en-GB" sz="1600" dirty="0" smtClean="0"/>
              <a:t>Categorise evaluation </a:t>
            </a:r>
            <a:r>
              <a:rPr lang="en-GB" sz="1600" dirty="0"/>
              <a:t>criteria:</a:t>
            </a:r>
          </a:p>
          <a:p>
            <a:pPr lvl="1"/>
            <a:r>
              <a:rPr lang="en-GB" sz="1600" dirty="0" smtClean="0"/>
              <a:t>Which indicators should be “owned” by which groups (e.g. CAG / FMG)</a:t>
            </a:r>
          </a:p>
          <a:p>
            <a:pPr lvl="1"/>
            <a:r>
              <a:rPr lang="en-GB" sz="1600" dirty="0" smtClean="0"/>
              <a:t>Which </a:t>
            </a:r>
            <a:r>
              <a:rPr lang="en-GB" sz="1600" dirty="0"/>
              <a:t>indicators refer to evidence base for </a:t>
            </a:r>
            <a:r>
              <a:rPr lang="en-GB" sz="1600" dirty="0" smtClean="0"/>
              <a:t>the clinical decision (e.g. centralisation)</a:t>
            </a:r>
            <a:endParaRPr lang="en-GB" sz="1600" dirty="0"/>
          </a:p>
          <a:p>
            <a:pPr lvl="1"/>
            <a:r>
              <a:rPr lang="en-GB" sz="1600" dirty="0"/>
              <a:t>Which refer to location of services?</a:t>
            </a:r>
          </a:p>
          <a:p>
            <a:r>
              <a:rPr lang="en-GB" sz="1600" dirty="0" smtClean="0"/>
              <a:t>Clinical working groups to review modelling &amp; clinical evidence against evaluation criteria and make recommendation as to location</a:t>
            </a:r>
          </a:p>
          <a:p>
            <a:r>
              <a:rPr lang="en-GB" sz="1600" dirty="0" smtClean="0"/>
              <a:t>Finance and Modelling </a:t>
            </a:r>
            <a:r>
              <a:rPr lang="en-GB" sz="1600" dirty="0"/>
              <a:t> </a:t>
            </a:r>
            <a:r>
              <a:rPr lang="en-GB" sz="1600" dirty="0" smtClean="0"/>
              <a:t>group and sub group, C&amp;E group, transport group to review their elements and make recommendation</a:t>
            </a:r>
          </a:p>
          <a:p>
            <a:r>
              <a:rPr lang="en-GB" sz="1600" dirty="0" smtClean="0"/>
              <a:t>PMO team to develop business case/report with recommendations</a:t>
            </a:r>
          </a:p>
          <a:p>
            <a:r>
              <a:rPr lang="en-GB" sz="1600" dirty="0" smtClean="0"/>
              <a:t>Clinical Senate workshop review with CAG to endorse / critique / challenge proposals</a:t>
            </a:r>
          </a:p>
          <a:p>
            <a:r>
              <a:rPr lang="en-GB" sz="1600" dirty="0" smtClean="0"/>
              <a:t>Programme Board to review recommendations &amp; make decision</a:t>
            </a:r>
          </a:p>
          <a:p>
            <a:r>
              <a:rPr lang="en-GB" sz="1600" dirty="0" smtClean="0"/>
              <a:t>Decision to be taken to </a:t>
            </a:r>
            <a:r>
              <a:rPr lang="en-GB" sz="1600" dirty="0" err="1" smtClean="0"/>
              <a:t>Gov</a:t>
            </a:r>
            <a:r>
              <a:rPr lang="en-GB" sz="1600" dirty="0" smtClean="0"/>
              <a:t> bodies and COMs for ratification (NL </a:t>
            </a:r>
            <a:r>
              <a:rPr lang="en-GB" sz="1600" dirty="0" err="1" smtClean="0"/>
              <a:t>Gov</a:t>
            </a:r>
            <a:r>
              <a:rPr lang="en-GB" sz="1600" dirty="0" smtClean="0"/>
              <a:t> Body decision, NEL COM)</a:t>
            </a:r>
          </a:p>
          <a:p>
            <a:r>
              <a:rPr lang="en-GB" sz="1600" dirty="0" smtClean="0"/>
              <a:t>OSC approval regarding consultation content (i.e. which elements require full consultation)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4365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Decision making process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3556868"/>
            <a:ext cx="16739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Recommendation from relevant group (e.g. CAG, FMG)</a:t>
            </a:r>
            <a:endParaRPr lang="en-GB" sz="1600" dirty="0"/>
          </a:p>
        </p:txBody>
      </p:sp>
      <p:sp>
        <p:nvSpPr>
          <p:cNvPr id="5" name="Right Arrow 4"/>
          <p:cNvSpPr/>
          <p:nvPr/>
        </p:nvSpPr>
        <p:spPr>
          <a:xfrm>
            <a:off x="2339752" y="3998628"/>
            <a:ext cx="3866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" name="Rectangle 5"/>
          <p:cNvSpPr/>
          <p:nvPr/>
        </p:nvSpPr>
        <p:spPr>
          <a:xfrm>
            <a:off x="2771800" y="3573016"/>
            <a:ext cx="16434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Programme Board to review recommendation &amp; decide what goes for decision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4965948" y="3556868"/>
            <a:ext cx="16019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Governing Body (NL) and COM (NEL) decision what goes for consultation</a:t>
            </a:r>
            <a:endParaRPr lang="en-GB" sz="1600" dirty="0"/>
          </a:p>
        </p:txBody>
      </p:sp>
      <p:sp>
        <p:nvSpPr>
          <p:cNvPr id="8" name="Right Arrow 7"/>
          <p:cNvSpPr/>
          <p:nvPr/>
        </p:nvSpPr>
        <p:spPr>
          <a:xfrm>
            <a:off x="4499992" y="4039468"/>
            <a:ext cx="3866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Right Arrow 8"/>
          <p:cNvSpPr/>
          <p:nvPr/>
        </p:nvSpPr>
        <p:spPr>
          <a:xfrm>
            <a:off x="6660232" y="4029508"/>
            <a:ext cx="3866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0" name="Rectangle 9"/>
          <p:cNvSpPr/>
          <p:nvPr/>
        </p:nvSpPr>
        <p:spPr>
          <a:xfrm>
            <a:off x="7146528" y="3556868"/>
            <a:ext cx="16019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OSC ratification of consultation content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70025" y="1695517"/>
            <a:ext cx="20217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Decision on clinical pathway in April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Decision on location in May</a:t>
            </a:r>
          </a:p>
          <a:p>
            <a:pPr algn="ctr"/>
            <a:endParaRPr lang="en-GB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218277" y="5229200"/>
            <a:ext cx="14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May/June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6903" y="5229200"/>
            <a:ext cx="728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May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3529" y="5229200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April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99592" y="5229200"/>
            <a:ext cx="989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March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1186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dates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CAG review &amp; recommendation 27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</a:p>
          <a:p>
            <a:r>
              <a:rPr lang="en-GB" dirty="0" smtClean="0"/>
              <a:t>FMG review &amp; recommendation 26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</a:p>
          <a:p>
            <a:r>
              <a:rPr lang="en-GB" dirty="0" smtClean="0"/>
              <a:t>C&amp;E review &amp; recommendation 26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</a:p>
          <a:p>
            <a:r>
              <a:rPr lang="en-GB" dirty="0"/>
              <a:t>Transport group review 25</a:t>
            </a:r>
            <a:r>
              <a:rPr lang="en-GB" baseline="30000" dirty="0"/>
              <a:t>th</a:t>
            </a:r>
            <a:r>
              <a:rPr lang="en-GB" dirty="0"/>
              <a:t> March</a:t>
            </a:r>
          </a:p>
          <a:p>
            <a:r>
              <a:rPr lang="en-GB" dirty="0" smtClean="0"/>
              <a:t>NEL </a:t>
            </a:r>
            <a:r>
              <a:rPr lang="en-GB" dirty="0"/>
              <a:t>CCG MP meeting 4</a:t>
            </a:r>
            <a:r>
              <a:rPr lang="en-GB" baseline="30000" dirty="0"/>
              <a:t>th</a:t>
            </a:r>
            <a:r>
              <a:rPr lang="en-GB" dirty="0"/>
              <a:t> April</a:t>
            </a:r>
          </a:p>
          <a:p>
            <a:r>
              <a:rPr lang="en-GB" dirty="0" smtClean="0"/>
              <a:t>Clinical Senate workshop 4</a:t>
            </a:r>
            <a:r>
              <a:rPr lang="en-GB" baseline="30000" dirty="0" smtClean="0"/>
              <a:t>th</a:t>
            </a:r>
            <a:r>
              <a:rPr lang="en-GB" dirty="0" smtClean="0"/>
              <a:t> or 10</a:t>
            </a:r>
            <a:r>
              <a:rPr lang="en-GB" baseline="30000" dirty="0" smtClean="0"/>
              <a:t>th</a:t>
            </a:r>
            <a:r>
              <a:rPr lang="en-GB" dirty="0" smtClean="0"/>
              <a:t> April</a:t>
            </a:r>
          </a:p>
          <a:p>
            <a:r>
              <a:rPr lang="en-GB" dirty="0" smtClean="0"/>
              <a:t>Programme Board Decision 17</a:t>
            </a:r>
            <a:r>
              <a:rPr lang="en-GB" baseline="30000" dirty="0" smtClean="0"/>
              <a:t>th</a:t>
            </a:r>
            <a:r>
              <a:rPr lang="en-GB" dirty="0" smtClean="0"/>
              <a:t> April </a:t>
            </a:r>
          </a:p>
          <a:p>
            <a:r>
              <a:rPr lang="en-GB" dirty="0" smtClean="0"/>
              <a:t>NEL COM decision 1</a:t>
            </a:r>
            <a:r>
              <a:rPr lang="en-GB" baseline="30000" dirty="0" smtClean="0"/>
              <a:t>st</a:t>
            </a:r>
            <a:r>
              <a:rPr lang="en-GB" dirty="0" smtClean="0"/>
              <a:t> May </a:t>
            </a:r>
            <a:r>
              <a:rPr lang="en-GB" dirty="0" smtClean="0"/>
              <a:t>(</a:t>
            </a:r>
            <a:r>
              <a:rPr lang="en-GB" dirty="0" smtClean="0"/>
              <a:t>It has been agreed that this meeting</a:t>
            </a:r>
            <a:r>
              <a:rPr lang="en-GB" dirty="0" smtClean="0"/>
              <a:t> </a:t>
            </a:r>
            <a:r>
              <a:rPr lang="en-GB" dirty="0"/>
              <a:t>may need to be moved to align NEL and NL COM </a:t>
            </a:r>
            <a:r>
              <a:rPr lang="en-GB" dirty="0" smtClean="0"/>
              <a:t>decision making </a:t>
            </a:r>
            <a:r>
              <a:rPr lang="en-GB" dirty="0"/>
              <a:t>timescales) </a:t>
            </a:r>
            <a:endParaRPr lang="en-GB" dirty="0" smtClean="0"/>
          </a:p>
          <a:p>
            <a:r>
              <a:rPr lang="en-GB" dirty="0" smtClean="0"/>
              <a:t>NEL Partnership board ratification 8</a:t>
            </a:r>
            <a:r>
              <a:rPr lang="en-GB" baseline="30000" dirty="0" smtClean="0"/>
              <a:t>th</a:t>
            </a:r>
            <a:r>
              <a:rPr lang="en-GB" dirty="0"/>
              <a:t> </a:t>
            </a:r>
            <a:r>
              <a:rPr lang="en-GB" dirty="0" smtClean="0"/>
              <a:t>May</a:t>
            </a:r>
          </a:p>
          <a:p>
            <a:r>
              <a:rPr lang="en-GB" dirty="0"/>
              <a:t>NL Governing Body decision </a:t>
            </a:r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</a:p>
          <a:p>
            <a:r>
              <a:rPr lang="en-GB" dirty="0" smtClean="0"/>
              <a:t>NL COM ratification 22</a:t>
            </a:r>
            <a:r>
              <a:rPr lang="en-GB" baseline="30000" dirty="0" smtClean="0"/>
              <a:t>nd</a:t>
            </a:r>
            <a:r>
              <a:rPr lang="en-GB" dirty="0" smtClean="0"/>
              <a:t> May </a:t>
            </a:r>
            <a:r>
              <a:rPr lang="en-GB" dirty="0" smtClean="0"/>
              <a:t>(It has been agreed that this </a:t>
            </a:r>
            <a:r>
              <a:rPr lang="en-GB" dirty="0" smtClean="0"/>
              <a:t>meeting may need to be moved to align NEL and NL COM decision timescales) </a:t>
            </a:r>
          </a:p>
          <a:p>
            <a:r>
              <a:rPr lang="en-GB" dirty="0" smtClean="0"/>
              <a:t>NL </a:t>
            </a:r>
            <a:r>
              <a:rPr lang="en-GB" dirty="0" smtClean="0"/>
              <a:t>Governing Body/NL Partnership Board meeting </a:t>
            </a:r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June </a:t>
            </a:r>
            <a:r>
              <a:rPr lang="en-GB" dirty="0" smtClean="0"/>
              <a:t> </a:t>
            </a:r>
            <a:r>
              <a:rPr lang="en-GB" dirty="0" smtClean="0"/>
              <a:t>– Public decision on consultation (To be arranged)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9409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0.3294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535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Healthy Lives, Healthy Futures Update  NEL Partnership Board</vt:lpstr>
      <vt:lpstr>Key Comms and Engagement activities in Phase 2    </vt:lpstr>
      <vt:lpstr>Stakeholder Summit Graphic Representation </vt:lpstr>
      <vt:lpstr>3/5 potential areas for consultation</vt:lpstr>
      <vt:lpstr>Next steps for consultation areas </vt:lpstr>
      <vt:lpstr>Decision making process</vt:lpstr>
      <vt:lpstr>Key dates</vt:lpstr>
    </vt:vector>
  </TitlesOfParts>
  <Company>NLNHS &amp; NELCTP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Informatics</dc:creator>
  <cp:lastModifiedBy>%USERNAME%</cp:lastModifiedBy>
  <cp:revision>185</cp:revision>
  <cp:lastPrinted>2013-12-06T15:01:43Z</cp:lastPrinted>
  <dcterms:created xsi:type="dcterms:W3CDTF">2013-07-05T08:07:27Z</dcterms:created>
  <dcterms:modified xsi:type="dcterms:W3CDTF">2014-03-06T13:18:38Z</dcterms:modified>
</cp:coreProperties>
</file>