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306" r:id="rId3"/>
    <p:sldId id="307" r:id="rId4"/>
    <p:sldId id="299" r:id="rId5"/>
    <p:sldId id="308" r:id="rId6"/>
    <p:sldId id="311" r:id="rId7"/>
    <p:sldId id="309" r:id="rId8"/>
    <p:sldId id="312" r:id="rId9"/>
    <p:sldId id="313" r:id="rId10"/>
    <p:sldId id="314" r:id="rId11"/>
    <p:sldId id="315" r:id="rId12"/>
    <p:sldId id="316" r:id="rId13"/>
    <p:sldId id="317" r:id="rId14"/>
    <p:sldId id="318" r:id="rId15"/>
  </p:sldIdLst>
  <p:sldSz cx="9144000" cy="6858000" type="screen4x3"/>
  <p:notesSz cx="672465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57" autoAdjust="0"/>
    <p:restoredTop sz="94660"/>
  </p:normalViewPr>
  <p:slideViewPr>
    <p:cSldViewPr>
      <p:cViewPr>
        <p:scale>
          <a:sx n="76" d="100"/>
          <a:sy n="76" d="100"/>
        </p:scale>
        <p:origin x="-123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09079" y="0"/>
            <a:ext cx="2914015" cy="493713"/>
          </a:xfrm>
          <a:prstGeom prst="rect">
            <a:avLst/>
          </a:prstGeom>
        </p:spPr>
        <p:txBody>
          <a:bodyPr vert="horz" lIns="91440" tIns="45720" rIns="91440" bIns="45720" rtlCol="0"/>
          <a:lstStyle>
            <a:lvl1pPr algn="r">
              <a:defRPr sz="1200"/>
            </a:lvl1pPr>
          </a:lstStyle>
          <a:p>
            <a:fld id="{8BF31A3A-1C4D-492C-A824-B5908395B543}" type="datetimeFigureOut">
              <a:rPr lang="en-GB" smtClean="0"/>
              <a:t>19/06/2014</a:t>
            </a:fld>
            <a:endParaRPr lang="en-GB"/>
          </a:p>
        </p:txBody>
      </p:sp>
      <p:sp>
        <p:nvSpPr>
          <p:cNvPr id="4" name="Slide Image Placeholder 3"/>
          <p:cNvSpPr>
            <a:spLocks noGrp="1" noRot="1" noChangeAspect="1"/>
          </p:cNvSpPr>
          <p:nvPr>
            <p:ph type="sldImg" idx="2"/>
          </p:nvPr>
        </p:nvSpPr>
        <p:spPr>
          <a:xfrm>
            <a:off x="895350" y="741363"/>
            <a:ext cx="4933950" cy="37020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2465" y="4690269"/>
            <a:ext cx="5379720" cy="44434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824"/>
            <a:ext cx="2914015" cy="49371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09079" y="9378824"/>
            <a:ext cx="2914015" cy="493713"/>
          </a:xfrm>
          <a:prstGeom prst="rect">
            <a:avLst/>
          </a:prstGeom>
        </p:spPr>
        <p:txBody>
          <a:bodyPr vert="horz" lIns="91440" tIns="45720" rIns="91440" bIns="45720" rtlCol="0" anchor="b"/>
          <a:lstStyle>
            <a:lvl1pPr algn="r">
              <a:defRPr sz="1200"/>
            </a:lvl1pPr>
          </a:lstStyle>
          <a:p>
            <a:fld id="{8E4E0FE4-31A3-46F9-BEFF-CE6F82056272}" type="slidenum">
              <a:rPr lang="en-GB" smtClean="0"/>
              <a:t>‹#›</a:t>
            </a:fld>
            <a:endParaRPr lang="en-GB"/>
          </a:p>
        </p:txBody>
      </p:sp>
    </p:spTree>
    <p:extLst>
      <p:ext uri="{BB962C8B-B14F-4D97-AF65-F5344CB8AC3E}">
        <p14:creationId xmlns:p14="http://schemas.microsoft.com/office/powerpoint/2010/main" val="1885347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8DC808D-2F00-442D-A2AC-8891AF62848C}" type="datetimeFigureOut">
              <a:rPr lang="en-GB" smtClean="0"/>
              <a:t>19/06/2014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72FC4E-6322-4015-914A-3FD68F5F7CD4}" type="slidenum">
              <a:rPr lang="en-GB" smtClean="0"/>
              <a:t>‹#›</a:t>
            </a:fld>
            <a:endParaRPr lang="en-GB"/>
          </a:p>
        </p:txBody>
      </p:sp>
      <p:sp>
        <p:nvSpPr>
          <p:cNvPr id="8" name="Table Placeholder 7"/>
          <p:cNvSpPr>
            <a:spLocks noGrp="1"/>
          </p:cNvSpPr>
          <p:nvPr>
            <p:ph type="tbl" sz="quarter" idx="13"/>
          </p:nvPr>
        </p:nvSpPr>
        <p:spPr>
          <a:xfrm>
            <a:off x="0" y="5229200"/>
            <a:ext cx="9144000" cy="1628800"/>
          </a:xfrm>
          <a:solidFill>
            <a:schemeClr val="tx2">
              <a:lumMod val="60000"/>
              <a:lumOff val="40000"/>
            </a:schemeClr>
          </a:solidFill>
          <a:ln>
            <a:solidFill>
              <a:schemeClr val="tx2">
                <a:lumMod val="60000"/>
                <a:lumOff val="40000"/>
              </a:schemeClr>
            </a:solidFill>
          </a:ln>
        </p:spPr>
        <p:txBody>
          <a:bodyPr/>
          <a:lstStyle>
            <a:lvl1pPr marL="0" indent="0">
              <a:buNone/>
              <a:defRPr/>
            </a:lvl1pPr>
          </a:lstStyle>
          <a:p>
            <a:endParaRPr lang="en-GB" dirty="0"/>
          </a:p>
        </p:txBody>
      </p:sp>
    </p:spTree>
    <p:extLst>
      <p:ext uri="{BB962C8B-B14F-4D97-AF65-F5344CB8AC3E}">
        <p14:creationId xmlns:p14="http://schemas.microsoft.com/office/powerpoint/2010/main" val="169711293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DC808D-2F00-442D-A2AC-8891AF62848C}" type="datetimeFigureOut">
              <a:rPr lang="en-GB" smtClean="0"/>
              <a:t>19/06/2014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72FC4E-6322-4015-914A-3FD68F5F7CD4}" type="slidenum">
              <a:rPr lang="en-GB" smtClean="0"/>
              <a:t>‹#›</a:t>
            </a:fld>
            <a:endParaRPr lang="en-GB"/>
          </a:p>
        </p:txBody>
      </p:sp>
    </p:spTree>
    <p:extLst>
      <p:ext uri="{BB962C8B-B14F-4D97-AF65-F5344CB8AC3E}">
        <p14:creationId xmlns:p14="http://schemas.microsoft.com/office/powerpoint/2010/main" val="3495326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DC808D-2F00-442D-A2AC-8891AF62848C}" type="datetimeFigureOut">
              <a:rPr lang="en-GB" smtClean="0"/>
              <a:t>19/06/2014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72FC4E-6322-4015-914A-3FD68F5F7CD4}" type="slidenum">
              <a:rPr lang="en-GB" smtClean="0"/>
              <a:t>‹#›</a:t>
            </a:fld>
            <a:endParaRPr lang="en-GB"/>
          </a:p>
        </p:txBody>
      </p:sp>
    </p:spTree>
    <p:extLst>
      <p:ext uri="{BB962C8B-B14F-4D97-AF65-F5344CB8AC3E}">
        <p14:creationId xmlns:p14="http://schemas.microsoft.com/office/powerpoint/2010/main" val="1860981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954"/>
            </a:lvl1pPr>
          </a:lstStyle>
          <a:p>
            <a:r>
              <a:rPr lang="en-US" smtClean="0"/>
              <a:t>Click to edit Master title style</a:t>
            </a:r>
            <a:endParaRPr lang="en-GB"/>
          </a:p>
        </p:txBody>
      </p:sp>
    </p:spTree>
    <p:extLst>
      <p:ext uri="{BB962C8B-B14F-4D97-AF65-F5344CB8AC3E}">
        <p14:creationId xmlns:p14="http://schemas.microsoft.com/office/powerpoint/2010/main" val="2443719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DC808D-2F00-442D-A2AC-8891AF62848C}" type="datetimeFigureOut">
              <a:rPr lang="en-GB" smtClean="0"/>
              <a:t>19/06/2014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72FC4E-6322-4015-914A-3FD68F5F7CD4}" type="slidenum">
              <a:rPr lang="en-GB" smtClean="0"/>
              <a:t>‹#›</a:t>
            </a:fld>
            <a:endParaRPr lang="en-GB"/>
          </a:p>
        </p:txBody>
      </p:sp>
      <p:cxnSp>
        <p:nvCxnSpPr>
          <p:cNvPr id="8" name="Straight Connector 7"/>
          <p:cNvCxnSpPr/>
          <p:nvPr userDrawn="1"/>
        </p:nvCxnSpPr>
        <p:spPr>
          <a:xfrm>
            <a:off x="467544" y="1412776"/>
            <a:ext cx="8208912"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3530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DC808D-2F00-442D-A2AC-8891AF62848C}" type="datetimeFigureOut">
              <a:rPr lang="en-GB" smtClean="0"/>
              <a:t>19/06/2014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72FC4E-6322-4015-914A-3FD68F5F7CD4}" type="slidenum">
              <a:rPr lang="en-GB" smtClean="0"/>
              <a:t>‹#›</a:t>
            </a:fld>
            <a:endParaRPr lang="en-GB"/>
          </a:p>
        </p:txBody>
      </p:sp>
    </p:spTree>
    <p:extLst>
      <p:ext uri="{BB962C8B-B14F-4D97-AF65-F5344CB8AC3E}">
        <p14:creationId xmlns:p14="http://schemas.microsoft.com/office/powerpoint/2010/main" val="2070592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8DC808D-2F00-442D-A2AC-8891AF62848C}" type="datetimeFigureOut">
              <a:rPr lang="en-GB" smtClean="0"/>
              <a:t>19/06/2014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72FC4E-6322-4015-914A-3FD68F5F7CD4}" type="slidenum">
              <a:rPr lang="en-GB" smtClean="0"/>
              <a:t>‹#›</a:t>
            </a:fld>
            <a:endParaRPr lang="en-GB"/>
          </a:p>
        </p:txBody>
      </p:sp>
    </p:spTree>
    <p:extLst>
      <p:ext uri="{BB962C8B-B14F-4D97-AF65-F5344CB8AC3E}">
        <p14:creationId xmlns:p14="http://schemas.microsoft.com/office/powerpoint/2010/main" val="1611416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8DC808D-2F00-442D-A2AC-8891AF62848C}" type="datetimeFigureOut">
              <a:rPr lang="en-GB" smtClean="0"/>
              <a:t>19/06/2014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72FC4E-6322-4015-914A-3FD68F5F7CD4}" type="slidenum">
              <a:rPr lang="en-GB" smtClean="0"/>
              <a:t>‹#›</a:t>
            </a:fld>
            <a:endParaRPr lang="en-GB"/>
          </a:p>
        </p:txBody>
      </p:sp>
    </p:spTree>
    <p:extLst>
      <p:ext uri="{BB962C8B-B14F-4D97-AF65-F5344CB8AC3E}">
        <p14:creationId xmlns:p14="http://schemas.microsoft.com/office/powerpoint/2010/main" val="3956301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8DC808D-2F00-442D-A2AC-8891AF62848C}" type="datetimeFigureOut">
              <a:rPr lang="en-GB" smtClean="0"/>
              <a:t>19/06/2014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72FC4E-6322-4015-914A-3FD68F5F7CD4}" type="slidenum">
              <a:rPr lang="en-GB" smtClean="0"/>
              <a:t>‹#›</a:t>
            </a:fld>
            <a:endParaRPr lang="en-GB"/>
          </a:p>
        </p:txBody>
      </p:sp>
    </p:spTree>
    <p:extLst>
      <p:ext uri="{BB962C8B-B14F-4D97-AF65-F5344CB8AC3E}">
        <p14:creationId xmlns:p14="http://schemas.microsoft.com/office/powerpoint/2010/main" val="4234789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DC808D-2F00-442D-A2AC-8891AF62848C}" type="datetimeFigureOut">
              <a:rPr lang="en-GB" smtClean="0"/>
              <a:t>19/06/2014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72FC4E-6322-4015-914A-3FD68F5F7CD4}" type="slidenum">
              <a:rPr lang="en-GB" smtClean="0"/>
              <a:t>‹#›</a:t>
            </a:fld>
            <a:endParaRPr lang="en-GB"/>
          </a:p>
        </p:txBody>
      </p:sp>
    </p:spTree>
    <p:extLst>
      <p:ext uri="{BB962C8B-B14F-4D97-AF65-F5344CB8AC3E}">
        <p14:creationId xmlns:p14="http://schemas.microsoft.com/office/powerpoint/2010/main" val="3501852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DC808D-2F00-442D-A2AC-8891AF62848C}" type="datetimeFigureOut">
              <a:rPr lang="en-GB" smtClean="0"/>
              <a:t>19/06/2014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72FC4E-6322-4015-914A-3FD68F5F7CD4}" type="slidenum">
              <a:rPr lang="en-GB" smtClean="0"/>
              <a:t>‹#›</a:t>
            </a:fld>
            <a:endParaRPr lang="en-GB"/>
          </a:p>
        </p:txBody>
      </p:sp>
    </p:spTree>
    <p:extLst>
      <p:ext uri="{BB962C8B-B14F-4D97-AF65-F5344CB8AC3E}">
        <p14:creationId xmlns:p14="http://schemas.microsoft.com/office/powerpoint/2010/main" val="63427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DC808D-2F00-442D-A2AC-8891AF62848C}" type="datetimeFigureOut">
              <a:rPr lang="en-GB" smtClean="0"/>
              <a:t>19/06/2014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72FC4E-6322-4015-914A-3FD68F5F7CD4}" type="slidenum">
              <a:rPr lang="en-GB" smtClean="0"/>
              <a:t>‹#›</a:t>
            </a:fld>
            <a:endParaRPr lang="en-GB"/>
          </a:p>
        </p:txBody>
      </p:sp>
    </p:spTree>
    <p:extLst>
      <p:ext uri="{BB962C8B-B14F-4D97-AF65-F5344CB8AC3E}">
        <p14:creationId xmlns:p14="http://schemas.microsoft.com/office/powerpoint/2010/main" val="397879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6712"/>
            <a:ext cx="8229600" cy="580926"/>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DC808D-2F00-442D-A2AC-8891AF62848C}" type="datetimeFigureOut">
              <a:rPr lang="en-GB" smtClean="0"/>
              <a:t>19/06/2014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72FC4E-6322-4015-914A-3FD68F5F7CD4}" type="slidenum">
              <a:rPr lang="en-GB" smtClean="0"/>
              <a:t>‹#›</a:t>
            </a:fld>
            <a:endParaRPr lang="en-GB"/>
          </a:p>
        </p:txBody>
      </p:sp>
      <p:pic>
        <p:nvPicPr>
          <p:cNvPr id="7" name="Picture 6" descr="h1-colour"/>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3922" y="17758"/>
            <a:ext cx="2066925" cy="895350"/>
          </a:xfrm>
          <a:prstGeom prst="rect">
            <a:avLst/>
          </a:prstGeom>
          <a:noFill/>
          <a:ln>
            <a:noFill/>
          </a:ln>
        </p:spPr>
      </p:pic>
      <p:pic>
        <p:nvPicPr>
          <p:cNvPr id="8" name="Picture 7" descr="Description: Description: Description: C:\Documents and Settings\SimpsonV\Desktop\North Lincolnshire CCG col.jpg"/>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375867" y="73065"/>
            <a:ext cx="1654810" cy="431800"/>
          </a:xfrm>
          <a:prstGeom prst="rect">
            <a:avLst/>
          </a:prstGeom>
          <a:noFill/>
        </p:spPr>
      </p:pic>
      <p:pic>
        <p:nvPicPr>
          <p:cNvPr id="9" name="Picture 8"/>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7380312" y="548680"/>
            <a:ext cx="1616075" cy="417195"/>
          </a:xfrm>
          <a:prstGeom prst="rect">
            <a:avLst/>
          </a:prstGeom>
          <a:noFill/>
        </p:spPr>
      </p:pic>
    </p:spTree>
    <p:extLst>
      <p:ext uri="{BB962C8B-B14F-4D97-AF65-F5344CB8AC3E}">
        <p14:creationId xmlns:p14="http://schemas.microsoft.com/office/powerpoint/2010/main" val="2338276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Placeholder 4"/>
          <p:cNvGraphicFramePr>
            <a:graphicFrameLocks noGrp="1"/>
          </p:cNvGraphicFramePr>
          <p:nvPr>
            <p:ph type="tbl" sz="quarter" idx="13"/>
            <p:extLst>
              <p:ext uri="{D42A27DB-BD31-4B8C-83A1-F6EECF244321}">
                <p14:modId xmlns:p14="http://schemas.microsoft.com/office/powerpoint/2010/main" val="1695998458"/>
              </p:ext>
            </p:extLst>
          </p:nvPr>
        </p:nvGraphicFramePr>
        <p:xfrm>
          <a:off x="0" y="5085184"/>
          <a:ext cx="9144000" cy="1872208"/>
        </p:xfrm>
        <a:graphic>
          <a:graphicData uri="http://schemas.openxmlformats.org/drawingml/2006/table">
            <a:tbl>
              <a:tblPr firstRow="1" bandRow="1">
                <a:tableStyleId>{5C22544A-7EE6-4342-B048-85BDC9FD1C3A}</a:tableStyleId>
              </a:tblPr>
              <a:tblGrid>
                <a:gridCol w="9144000"/>
              </a:tblGrid>
              <a:tr h="1872208">
                <a:tc>
                  <a:txBody>
                    <a:bodyPr/>
                    <a:lstStyle/>
                    <a:p>
                      <a:endParaRPr lang="en-GB" dirty="0"/>
                    </a:p>
                  </a:txBody>
                  <a:tcPr/>
                </a:tc>
              </a:tr>
            </a:tbl>
          </a:graphicData>
        </a:graphic>
      </p:graphicFrame>
      <p:sp>
        <p:nvSpPr>
          <p:cNvPr id="9" name="Title 8"/>
          <p:cNvSpPr>
            <a:spLocks noGrp="1"/>
          </p:cNvSpPr>
          <p:nvPr>
            <p:ph type="ctrTitle"/>
          </p:nvPr>
        </p:nvSpPr>
        <p:spPr>
          <a:xfrm>
            <a:off x="323528" y="1340769"/>
            <a:ext cx="8496944" cy="1656183"/>
          </a:xfrm>
        </p:spPr>
        <p:txBody>
          <a:bodyPr>
            <a:noAutofit/>
          </a:bodyPr>
          <a:lstStyle/>
          <a:p>
            <a:r>
              <a:rPr lang="en-GB" sz="3600" dirty="0" smtClean="0"/>
              <a:t>Northern Lincolnshire</a:t>
            </a:r>
            <a:br>
              <a:rPr lang="en-GB" sz="3600" dirty="0" smtClean="0"/>
            </a:br>
            <a:r>
              <a:rPr lang="en-GB" sz="3600" dirty="0" smtClean="0"/>
              <a:t>Healthy Lives Healthy Futures Programme</a:t>
            </a:r>
            <a:endParaRPr lang="en-GB" sz="3600" dirty="0"/>
          </a:p>
        </p:txBody>
      </p:sp>
      <p:sp>
        <p:nvSpPr>
          <p:cNvPr id="10" name="Subtitle 9"/>
          <p:cNvSpPr>
            <a:spLocks noGrp="1"/>
          </p:cNvSpPr>
          <p:nvPr>
            <p:ph type="subTitle" idx="1"/>
          </p:nvPr>
        </p:nvSpPr>
        <p:spPr>
          <a:xfrm>
            <a:off x="539552" y="3212976"/>
            <a:ext cx="8208912" cy="3645024"/>
          </a:xfrm>
        </p:spPr>
        <p:txBody>
          <a:bodyPr>
            <a:normAutofit/>
          </a:bodyPr>
          <a:lstStyle/>
          <a:p>
            <a:endParaRPr lang="en-GB" sz="2600" dirty="0" smtClean="0">
              <a:solidFill>
                <a:schemeClr val="tx2">
                  <a:lumMod val="60000"/>
                  <a:lumOff val="40000"/>
                </a:schemeClr>
              </a:solidFill>
            </a:endParaRPr>
          </a:p>
          <a:p>
            <a:r>
              <a:rPr lang="en-GB" sz="2800" b="1" smtClean="0">
                <a:solidFill>
                  <a:schemeClr val="accent1">
                    <a:lumMod val="75000"/>
                  </a:schemeClr>
                </a:solidFill>
              </a:rPr>
              <a:t>NELCCG </a:t>
            </a:r>
            <a:r>
              <a:rPr lang="en-GB" sz="2800" b="1" dirty="0" smtClean="0">
                <a:solidFill>
                  <a:schemeClr val="accent1">
                    <a:lumMod val="75000"/>
                  </a:schemeClr>
                </a:solidFill>
              </a:rPr>
              <a:t>Partnership Board </a:t>
            </a:r>
            <a:r>
              <a:rPr lang="en-GB" sz="2800" b="1" dirty="0" smtClean="0">
                <a:solidFill>
                  <a:schemeClr val="accent1">
                    <a:lumMod val="75000"/>
                  </a:schemeClr>
                </a:solidFill>
              </a:rPr>
              <a:t> </a:t>
            </a:r>
            <a:endParaRPr lang="en-GB" sz="2800" b="1" dirty="0" smtClean="0">
              <a:solidFill>
                <a:schemeClr val="accent1">
                  <a:lumMod val="75000"/>
                </a:schemeClr>
              </a:solidFill>
            </a:endParaRPr>
          </a:p>
          <a:p>
            <a:r>
              <a:rPr lang="en-GB" sz="2800" b="1" dirty="0" smtClean="0">
                <a:solidFill>
                  <a:schemeClr val="accent1">
                    <a:lumMod val="75000"/>
                  </a:schemeClr>
                </a:solidFill>
              </a:rPr>
              <a:t>26</a:t>
            </a:r>
            <a:r>
              <a:rPr lang="en-GB" sz="2800" b="1" baseline="30000" dirty="0" smtClean="0">
                <a:solidFill>
                  <a:schemeClr val="accent1">
                    <a:lumMod val="75000"/>
                  </a:schemeClr>
                </a:solidFill>
              </a:rPr>
              <a:t>th</a:t>
            </a:r>
            <a:r>
              <a:rPr lang="en-GB" sz="2800" b="1" dirty="0" smtClean="0">
                <a:solidFill>
                  <a:schemeClr val="accent1">
                    <a:lumMod val="75000"/>
                  </a:schemeClr>
                </a:solidFill>
              </a:rPr>
              <a:t> June 2014 </a:t>
            </a:r>
          </a:p>
          <a:p>
            <a:endParaRPr lang="en-GB" dirty="0" smtClean="0"/>
          </a:p>
          <a:p>
            <a:endParaRPr lang="en-GB" dirty="0" smtClean="0"/>
          </a:p>
          <a:p>
            <a:pPr algn="r"/>
            <a:endParaRPr lang="en-GB" sz="1600" b="1" dirty="0" smtClean="0">
              <a:solidFill>
                <a:schemeClr val="bg1"/>
              </a:solidFill>
            </a:endParaRPr>
          </a:p>
        </p:txBody>
      </p:sp>
      <p:pic>
        <p:nvPicPr>
          <p:cNvPr id="6" name="Picture 5" descr="h1-colou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771800" cy="1196752"/>
          </a:xfrm>
          <a:prstGeom prst="rect">
            <a:avLst/>
          </a:prstGeom>
          <a:noFill/>
          <a:ln>
            <a:noFill/>
          </a:ln>
        </p:spPr>
      </p:pic>
    </p:spTree>
    <p:extLst>
      <p:ext uri="{BB962C8B-B14F-4D97-AF65-F5344CB8AC3E}">
        <p14:creationId xmlns:p14="http://schemas.microsoft.com/office/powerpoint/2010/main" val="6758725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Decision from Council of Members </a:t>
            </a:r>
            <a:endParaRPr lang="en-GB" dirty="0"/>
          </a:p>
        </p:txBody>
      </p:sp>
      <p:sp>
        <p:nvSpPr>
          <p:cNvPr id="5" name="Rectangle 4"/>
          <p:cNvSpPr/>
          <p:nvPr/>
        </p:nvSpPr>
        <p:spPr>
          <a:xfrm>
            <a:off x="611560" y="2060848"/>
            <a:ext cx="8075240"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Consult with the public on all 4 options, highlight option 2 (centralise at DPOW) as the preferred option and explain the rationale for that proposal</a:t>
            </a:r>
            <a:endParaRPr lang="en-GB" sz="2400" dirty="0"/>
          </a:p>
        </p:txBody>
      </p:sp>
      <p:pic>
        <p:nvPicPr>
          <p:cNvPr id="4100" name="Picture 4" descr="http://www.bluestemprairie.com/.a/6a00d834516a0869e20120a7e84e8c970b-300w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3250" y="3861048"/>
            <a:ext cx="2857500" cy="1943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2939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Placeholder 4"/>
          <p:cNvGraphicFramePr>
            <a:graphicFrameLocks noGrp="1"/>
          </p:cNvGraphicFramePr>
          <p:nvPr>
            <p:ph type="tbl" sz="quarter" idx="13"/>
            <p:extLst/>
          </p:nvPr>
        </p:nvGraphicFramePr>
        <p:xfrm>
          <a:off x="0" y="5085184"/>
          <a:ext cx="9144000" cy="1872208"/>
        </p:xfrm>
        <a:graphic>
          <a:graphicData uri="http://schemas.openxmlformats.org/drawingml/2006/table">
            <a:tbl>
              <a:tblPr firstRow="1" bandRow="1">
                <a:tableStyleId>{5C22544A-7EE6-4342-B048-85BDC9FD1C3A}</a:tableStyleId>
              </a:tblPr>
              <a:tblGrid>
                <a:gridCol w="9144000"/>
              </a:tblGrid>
              <a:tr h="1872208">
                <a:tc>
                  <a:txBody>
                    <a:bodyPr/>
                    <a:lstStyle/>
                    <a:p>
                      <a:endParaRPr lang="en-GB" dirty="0"/>
                    </a:p>
                  </a:txBody>
                  <a:tcPr/>
                </a:tc>
              </a:tr>
            </a:tbl>
          </a:graphicData>
        </a:graphic>
      </p:graphicFrame>
      <p:sp>
        <p:nvSpPr>
          <p:cNvPr id="9" name="Title 8"/>
          <p:cNvSpPr>
            <a:spLocks noGrp="1"/>
          </p:cNvSpPr>
          <p:nvPr>
            <p:ph type="ctrTitle"/>
          </p:nvPr>
        </p:nvSpPr>
        <p:spPr>
          <a:xfrm>
            <a:off x="323528" y="1340769"/>
            <a:ext cx="8496944" cy="1656183"/>
          </a:xfrm>
        </p:spPr>
        <p:txBody>
          <a:bodyPr>
            <a:noAutofit/>
          </a:bodyPr>
          <a:lstStyle/>
          <a:p>
            <a:r>
              <a:rPr lang="en-GB" sz="3600" dirty="0" smtClean="0"/>
              <a:t>Children’s surgery</a:t>
            </a:r>
            <a:endParaRPr lang="en-GB" sz="3600" dirty="0"/>
          </a:p>
        </p:txBody>
      </p:sp>
      <p:sp>
        <p:nvSpPr>
          <p:cNvPr id="10" name="Subtitle 9"/>
          <p:cNvSpPr>
            <a:spLocks noGrp="1"/>
          </p:cNvSpPr>
          <p:nvPr>
            <p:ph type="subTitle" idx="1"/>
          </p:nvPr>
        </p:nvSpPr>
        <p:spPr>
          <a:xfrm>
            <a:off x="539552" y="3212976"/>
            <a:ext cx="8208912" cy="3645024"/>
          </a:xfrm>
        </p:spPr>
        <p:txBody>
          <a:bodyPr>
            <a:normAutofit/>
          </a:bodyPr>
          <a:lstStyle/>
          <a:p>
            <a:endParaRPr lang="en-GB" sz="2600" dirty="0" smtClean="0">
              <a:solidFill>
                <a:schemeClr val="tx2">
                  <a:lumMod val="60000"/>
                  <a:lumOff val="40000"/>
                </a:schemeClr>
              </a:solidFill>
            </a:endParaRPr>
          </a:p>
          <a:p>
            <a:endParaRPr lang="en-GB" dirty="0" smtClean="0"/>
          </a:p>
          <a:p>
            <a:endParaRPr lang="en-GB" dirty="0" smtClean="0"/>
          </a:p>
          <a:p>
            <a:pPr algn="r"/>
            <a:endParaRPr lang="en-GB" sz="1600" b="1" dirty="0" smtClean="0">
              <a:solidFill>
                <a:schemeClr val="bg1"/>
              </a:solidFill>
            </a:endParaRPr>
          </a:p>
        </p:txBody>
      </p:sp>
      <p:pic>
        <p:nvPicPr>
          <p:cNvPr id="6" name="Picture 5" descr="h1-colou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771800" cy="1196752"/>
          </a:xfrm>
          <a:prstGeom prst="rect">
            <a:avLst/>
          </a:prstGeom>
          <a:noFill/>
          <a:ln>
            <a:noFill/>
          </a:ln>
        </p:spPr>
      </p:pic>
    </p:spTree>
    <p:extLst>
      <p:ext uri="{BB962C8B-B14F-4D97-AF65-F5344CB8AC3E}">
        <p14:creationId xmlns:p14="http://schemas.microsoft.com/office/powerpoint/2010/main" val="636920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smtClean="0"/>
              <a:t>4 Options considered: Children’s</a:t>
            </a:r>
            <a:endParaRPr lang="en-GB" dirty="0"/>
          </a:p>
        </p:txBody>
      </p:sp>
      <p:sp>
        <p:nvSpPr>
          <p:cNvPr id="3" name="Content Placeholder 2"/>
          <p:cNvSpPr>
            <a:spLocks noGrp="1"/>
          </p:cNvSpPr>
          <p:nvPr>
            <p:ph idx="1"/>
          </p:nvPr>
        </p:nvSpPr>
        <p:spPr/>
        <p:txBody>
          <a:bodyPr>
            <a:normAutofit/>
          </a:bodyPr>
          <a:lstStyle/>
          <a:p>
            <a:pPr marL="0" indent="0">
              <a:buNone/>
            </a:pPr>
            <a:r>
              <a:rPr lang="en-GB" sz="2200" dirty="0" smtClean="0"/>
              <a:t>These options were proposed by NLaG and considered using their business case, and a brief options appraisal paper:</a:t>
            </a:r>
          </a:p>
          <a:p>
            <a:pPr marL="514350" indent="-514350">
              <a:buFont typeface="+mj-lt"/>
              <a:buAutoNum type="arabicPeriod"/>
            </a:pPr>
            <a:r>
              <a:rPr lang="en-GB" sz="2200" dirty="0" smtClean="0"/>
              <a:t>Do nothing</a:t>
            </a:r>
          </a:p>
          <a:p>
            <a:pPr marL="514350" indent="-514350">
              <a:buFont typeface="+mj-lt"/>
              <a:buAutoNum type="arabicPeriod"/>
            </a:pPr>
            <a:r>
              <a:rPr lang="en-GB" sz="2200" dirty="0" smtClean="0"/>
              <a:t>Rotate consultants locally between sites</a:t>
            </a:r>
          </a:p>
          <a:p>
            <a:pPr marL="514350" indent="-514350">
              <a:buFont typeface="+mj-lt"/>
              <a:buAutoNum type="arabicPeriod"/>
            </a:pPr>
            <a:r>
              <a:rPr lang="en-GB" sz="2200" dirty="0" smtClean="0"/>
              <a:t>Rotational training programme with tertiary centre</a:t>
            </a:r>
          </a:p>
          <a:p>
            <a:pPr marL="514350" indent="-514350">
              <a:buFont typeface="+mj-lt"/>
              <a:buAutoNum type="arabicPeriod"/>
            </a:pPr>
            <a:r>
              <a:rPr lang="en-GB" sz="2200" dirty="0" smtClean="0"/>
              <a:t>Move off patch to nearest specialist centre</a:t>
            </a:r>
          </a:p>
        </p:txBody>
      </p:sp>
      <p:graphicFrame>
        <p:nvGraphicFramePr>
          <p:cNvPr id="4" name="Table 3"/>
          <p:cNvGraphicFramePr>
            <a:graphicFrameLocks noGrp="1"/>
          </p:cNvGraphicFramePr>
          <p:nvPr>
            <p:extLst>
              <p:ext uri="{D42A27DB-BD31-4B8C-83A1-F6EECF244321}">
                <p14:modId xmlns:p14="http://schemas.microsoft.com/office/powerpoint/2010/main" val="1164221830"/>
              </p:ext>
            </p:extLst>
          </p:nvPr>
        </p:nvGraphicFramePr>
        <p:xfrm>
          <a:off x="611560" y="4149080"/>
          <a:ext cx="7992887" cy="2348106"/>
        </p:xfrm>
        <a:graphic>
          <a:graphicData uri="http://schemas.openxmlformats.org/drawingml/2006/table">
            <a:tbl>
              <a:tblPr firstRow="1" firstCol="1" bandRow="1">
                <a:tableStyleId>{5C22544A-7EE6-4342-B048-85BDC9FD1C3A}</a:tableStyleId>
              </a:tblPr>
              <a:tblGrid>
                <a:gridCol w="2016224"/>
                <a:gridCol w="1584176"/>
                <a:gridCol w="1512168"/>
                <a:gridCol w="1440160"/>
                <a:gridCol w="1440159"/>
              </a:tblGrid>
              <a:tr h="372041">
                <a:tc>
                  <a:txBody>
                    <a:bodyPr/>
                    <a:lstStyle/>
                    <a:p>
                      <a:pPr algn="ctr">
                        <a:lnSpc>
                          <a:spcPct val="107000"/>
                        </a:lnSpc>
                        <a:spcAft>
                          <a:spcPts val="0"/>
                        </a:spcAft>
                      </a:pPr>
                      <a:r>
                        <a:rPr lang="en-GB" sz="2400" b="0" dirty="0">
                          <a:effectLst/>
                        </a:rPr>
                        <a:t> </a:t>
                      </a:r>
                      <a:endParaRPr lang="en-GB"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b="0" dirty="0">
                          <a:effectLst/>
                        </a:rPr>
                        <a:t>Option 1</a:t>
                      </a:r>
                      <a:endParaRPr lang="en-GB"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b="0">
                          <a:effectLst/>
                        </a:rPr>
                        <a:t>Option 2</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b="0">
                          <a:effectLst/>
                        </a:rPr>
                        <a:t>Option 3</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b="0">
                          <a:effectLst/>
                        </a:rPr>
                        <a:t>Option 4</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2041">
                <a:tc>
                  <a:txBody>
                    <a:bodyPr/>
                    <a:lstStyle/>
                    <a:p>
                      <a:pPr>
                        <a:lnSpc>
                          <a:spcPct val="107000"/>
                        </a:lnSpc>
                        <a:spcAft>
                          <a:spcPts val="0"/>
                        </a:spcAft>
                      </a:pPr>
                      <a:r>
                        <a:rPr lang="en-GB" sz="2400" b="0" dirty="0">
                          <a:effectLst/>
                        </a:rPr>
                        <a:t>Quality</a:t>
                      </a:r>
                      <a:endParaRPr lang="en-GB"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72</a:t>
                      </a: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45</a:t>
                      </a: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118</a:t>
                      </a: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145</a:t>
                      </a:r>
                    </a:p>
                  </a:txBody>
                  <a:tcPr marL="68580" marR="68580" marT="0" marB="0"/>
                </a:tc>
              </a:tr>
              <a:tr h="372041">
                <a:tc>
                  <a:txBody>
                    <a:bodyPr/>
                    <a:lstStyle/>
                    <a:p>
                      <a:pPr>
                        <a:lnSpc>
                          <a:spcPct val="107000"/>
                        </a:lnSpc>
                        <a:spcAft>
                          <a:spcPts val="0"/>
                        </a:spcAft>
                      </a:pPr>
                      <a:r>
                        <a:rPr lang="en-GB" sz="2400" b="0">
                          <a:effectLst/>
                        </a:rPr>
                        <a:t>Access</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36</a:t>
                      </a: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24</a:t>
                      </a: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36</a:t>
                      </a: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24</a:t>
                      </a:r>
                    </a:p>
                  </a:txBody>
                  <a:tcPr marL="68580" marR="68580" marT="0" marB="0"/>
                </a:tc>
              </a:tr>
              <a:tr h="372041">
                <a:tc>
                  <a:txBody>
                    <a:bodyPr/>
                    <a:lstStyle/>
                    <a:p>
                      <a:pPr>
                        <a:lnSpc>
                          <a:spcPct val="107000"/>
                        </a:lnSpc>
                        <a:spcAft>
                          <a:spcPts val="0"/>
                        </a:spcAft>
                      </a:pPr>
                      <a:r>
                        <a:rPr lang="en-GB" sz="2400" b="0">
                          <a:effectLst/>
                        </a:rPr>
                        <a:t>Affordability</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40</a:t>
                      </a: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16</a:t>
                      </a: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16</a:t>
                      </a: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24</a:t>
                      </a:r>
                    </a:p>
                  </a:txBody>
                  <a:tcPr marL="68580" marR="68580" marT="0" marB="0"/>
                </a:tc>
              </a:tr>
              <a:tr h="372041">
                <a:tc>
                  <a:txBody>
                    <a:bodyPr/>
                    <a:lstStyle/>
                    <a:p>
                      <a:pPr>
                        <a:lnSpc>
                          <a:spcPct val="107000"/>
                        </a:lnSpc>
                        <a:spcAft>
                          <a:spcPts val="0"/>
                        </a:spcAft>
                      </a:pPr>
                      <a:r>
                        <a:rPr lang="en-GB" sz="2400" b="0">
                          <a:effectLst/>
                        </a:rPr>
                        <a:t>Deliverability</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48</a:t>
                      </a: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16</a:t>
                      </a: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40</a:t>
                      </a: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72</a:t>
                      </a:r>
                    </a:p>
                  </a:txBody>
                  <a:tcPr marL="68580" marR="68580" marT="0" marB="0"/>
                </a:tc>
              </a:tr>
              <a:tr h="372041">
                <a:tc>
                  <a:txBody>
                    <a:bodyPr/>
                    <a:lstStyle/>
                    <a:p>
                      <a:pPr>
                        <a:lnSpc>
                          <a:spcPct val="107000"/>
                        </a:lnSpc>
                        <a:spcAft>
                          <a:spcPts val="0"/>
                        </a:spcAft>
                      </a:pPr>
                      <a:r>
                        <a:rPr lang="en-GB" sz="2400" b="0">
                          <a:effectLst/>
                        </a:rPr>
                        <a:t>Total</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196</a:t>
                      </a: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101</a:t>
                      </a: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210</a:t>
                      </a:r>
                    </a:p>
                  </a:txBody>
                  <a:tcPr marL="68580" marR="68580" marT="0" marB="0"/>
                </a:tc>
                <a:tc>
                  <a:txBody>
                    <a:bodyPr/>
                    <a:lstStyle/>
                    <a:p>
                      <a:pPr algn="ct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265</a:t>
                      </a:r>
                    </a:p>
                  </a:txBody>
                  <a:tcPr marL="68580" marR="68580" marT="0" marB="0"/>
                </a:tc>
              </a:tr>
            </a:tbl>
          </a:graphicData>
        </a:graphic>
      </p:graphicFrame>
    </p:spTree>
    <p:extLst>
      <p:ext uri="{BB962C8B-B14F-4D97-AF65-F5344CB8AC3E}">
        <p14:creationId xmlns:p14="http://schemas.microsoft.com/office/powerpoint/2010/main" val="2730054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Rationale for scoring</a:t>
            </a:r>
            <a:endParaRPr lang="en-GB" dirty="0"/>
          </a:p>
        </p:txBody>
      </p:sp>
      <p:sp>
        <p:nvSpPr>
          <p:cNvPr id="3" name="Content Placeholder 2"/>
          <p:cNvSpPr>
            <a:spLocks noGrp="1"/>
          </p:cNvSpPr>
          <p:nvPr>
            <p:ph idx="1"/>
          </p:nvPr>
        </p:nvSpPr>
        <p:spPr>
          <a:xfrm>
            <a:off x="457200" y="1772816"/>
            <a:ext cx="8229600" cy="4525963"/>
          </a:xfrm>
        </p:spPr>
        <p:txBody>
          <a:bodyPr>
            <a:normAutofit fontScale="92500" lnSpcReduction="10000"/>
          </a:bodyPr>
          <a:lstStyle/>
          <a:p>
            <a:pPr marL="0" indent="0">
              <a:buNone/>
            </a:pPr>
            <a:r>
              <a:rPr lang="en-GB" sz="2000" dirty="0" smtClean="0"/>
              <a:t>Clinicians have raised concerns over the volumes for surgery, so the programme board deemed that “do nothing” was not an acceptable option. </a:t>
            </a:r>
          </a:p>
          <a:p>
            <a:pPr marL="0" indent="0">
              <a:buNone/>
            </a:pPr>
            <a:endParaRPr lang="en-GB" sz="2000" dirty="0"/>
          </a:p>
          <a:p>
            <a:pPr marL="0" indent="0">
              <a:buNone/>
            </a:pPr>
            <a:r>
              <a:rPr lang="en-GB" sz="2000" dirty="0" smtClean="0"/>
              <a:t>The options were scored by the programme board, however it was queried why a local centralisation option was not included in the paper.  It was clearly recognised that there would be safety improvements through centralising with a tertiary provider, however the travel distance and non-elective attendances at local A&amp;E departments may be disadvantaged by not having local expertise on site. </a:t>
            </a:r>
          </a:p>
          <a:p>
            <a:pPr marL="0" indent="0">
              <a:buNone/>
            </a:pPr>
            <a:endParaRPr lang="en-GB" sz="2000" dirty="0" smtClean="0"/>
          </a:p>
          <a:p>
            <a:pPr marL="0" indent="0">
              <a:buNone/>
            </a:pPr>
            <a:r>
              <a:rPr lang="en-GB" sz="2000" dirty="0"/>
              <a:t>Options 1 and 2 were felt to score too poorly to pursue. </a:t>
            </a:r>
            <a:r>
              <a:rPr lang="en-GB" sz="2000" dirty="0" smtClean="0"/>
              <a:t> The </a:t>
            </a:r>
            <a:r>
              <a:rPr lang="en-GB" sz="2000" dirty="0"/>
              <a:t>programme board requested more work on the options appraisal for options 3 and 4, to include centralisation at DPOW or SGH as </a:t>
            </a:r>
            <a:r>
              <a:rPr lang="en-GB" sz="2000" dirty="0" smtClean="0"/>
              <a:t>options 5 and 6.  </a:t>
            </a:r>
            <a:r>
              <a:rPr lang="en-GB" sz="2000" dirty="0"/>
              <a:t>It was suggested that a further period of engagement on this could mean that (with this scale of change) there would not need to be a formal consultation in the future. The further engagement would take place alongside the formal consultation from June 2014, and therefore implementation of changes may not be delayed.</a:t>
            </a:r>
          </a:p>
          <a:p>
            <a:pPr marL="0" indent="0">
              <a:buNone/>
            </a:pPr>
            <a:endParaRPr lang="en-GB" sz="2000" dirty="0"/>
          </a:p>
        </p:txBody>
      </p:sp>
    </p:spTree>
    <p:extLst>
      <p:ext uri="{BB962C8B-B14F-4D97-AF65-F5344CB8AC3E}">
        <p14:creationId xmlns:p14="http://schemas.microsoft.com/office/powerpoint/2010/main" val="893720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Decision from Council of Members </a:t>
            </a:r>
            <a:endParaRPr lang="en-GB" dirty="0"/>
          </a:p>
        </p:txBody>
      </p:sp>
      <p:sp>
        <p:nvSpPr>
          <p:cNvPr id="5" name="Rectangle 4"/>
          <p:cNvSpPr/>
          <p:nvPr/>
        </p:nvSpPr>
        <p:spPr>
          <a:xfrm>
            <a:off x="822412" y="1847255"/>
            <a:ext cx="7499176" cy="1584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t>Engage with the public on options 3-6, with a view to a programme board/COM/Governing Body decision in October.  Discuss with the OSC whether a formal consultation will be necessary after this level of engagement.  </a:t>
            </a:r>
            <a:endParaRPr lang="en-GB" sz="2000" dirty="0"/>
          </a:p>
        </p:txBody>
      </p:sp>
      <p:pic>
        <p:nvPicPr>
          <p:cNvPr id="4100" name="Picture 4" descr="http://www.bluestemprairie.com/.a/6a00d834516a0869e20120a7e84e8c970b-300w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3250" y="3861048"/>
            <a:ext cx="2857500" cy="1943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1654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t>Programme Board and Council of Members  Recommendations</a:t>
            </a:r>
            <a:endParaRPr lang="en-GB" sz="2400" dirty="0"/>
          </a:p>
        </p:txBody>
      </p:sp>
      <p:sp>
        <p:nvSpPr>
          <p:cNvPr id="3" name="Content Placeholder 2"/>
          <p:cNvSpPr>
            <a:spLocks noGrp="1"/>
          </p:cNvSpPr>
          <p:nvPr>
            <p:ph idx="1"/>
          </p:nvPr>
        </p:nvSpPr>
        <p:spPr/>
        <p:txBody>
          <a:bodyPr>
            <a:normAutofit/>
          </a:bodyPr>
          <a:lstStyle/>
          <a:p>
            <a:pPr marL="0" indent="0">
              <a:buNone/>
            </a:pPr>
            <a:r>
              <a:rPr lang="en-GB" sz="2400" dirty="0" smtClean="0"/>
              <a:t>3 areas considered by the programme board and Council of Members:</a:t>
            </a:r>
          </a:p>
          <a:p>
            <a:pPr lvl="1"/>
            <a:r>
              <a:rPr lang="en-GB" sz="2400" dirty="0" smtClean="0"/>
              <a:t>Hyper-acute Stroke Services</a:t>
            </a:r>
          </a:p>
          <a:p>
            <a:pPr lvl="1"/>
            <a:r>
              <a:rPr lang="en-GB" sz="2400" dirty="0" smtClean="0"/>
              <a:t>ENT Inpatient Surgery</a:t>
            </a:r>
          </a:p>
          <a:p>
            <a:pPr lvl="1"/>
            <a:r>
              <a:rPr lang="en-GB" sz="2400" dirty="0" smtClean="0"/>
              <a:t>Children’s Surgery</a:t>
            </a:r>
          </a:p>
          <a:p>
            <a:pPr marL="57150" indent="0">
              <a:buNone/>
            </a:pPr>
            <a:r>
              <a:rPr lang="en-GB" sz="2400" dirty="0" smtClean="0"/>
              <a:t>Review of the options appraisals has resulted in recommendations for each; either:</a:t>
            </a:r>
            <a:endParaRPr lang="en-GB" sz="2400" dirty="0"/>
          </a:p>
          <a:p>
            <a:pPr marL="971550" lvl="1" indent="-514350"/>
            <a:r>
              <a:rPr lang="en-GB" sz="2400" dirty="0" smtClean="0"/>
              <a:t>Consultation (Stroke, ENT)</a:t>
            </a:r>
          </a:p>
          <a:p>
            <a:pPr marL="971550" lvl="1" indent="-514350"/>
            <a:r>
              <a:rPr lang="en-GB" sz="2400" dirty="0" smtClean="0"/>
              <a:t>Further options development (Children’s surgery)</a:t>
            </a:r>
          </a:p>
          <a:p>
            <a:pPr marL="457200" lvl="1" indent="0">
              <a:buNone/>
            </a:pPr>
            <a:endParaRPr lang="en-GB" dirty="0" smtClean="0"/>
          </a:p>
          <a:p>
            <a:pPr marL="57150" indent="0">
              <a:buNone/>
            </a:pPr>
            <a:endParaRPr lang="en-GB" sz="2400" dirty="0" smtClean="0"/>
          </a:p>
        </p:txBody>
      </p:sp>
    </p:spTree>
    <p:extLst>
      <p:ext uri="{BB962C8B-B14F-4D97-AF65-F5344CB8AC3E}">
        <p14:creationId xmlns:p14="http://schemas.microsoft.com/office/powerpoint/2010/main" val="1613099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Placeholder 4"/>
          <p:cNvGraphicFramePr>
            <a:graphicFrameLocks noGrp="1"/>
          </p:cNvGraphicFramePr>
          <p:nvPr>
            <p:ph type="tbl" sz="quarter" idx="13"/>
            <p:extLst/>
          </p:nvPr>
        </p:nvGraphicFramePr>
        <p:xfrm>
          <a:off x="0" y="5085184"/>
          <a:ext cx="9144000" cy="1872208"/>
        </p:xfrm>
        <a:graphic>
          <a:graphicData uri="http://schemas.openxmlformats.org/drawingml/2006/table">
            <a:tbl>
              <a:tblPr firstRow="1" bandRow="1">
                <a:tableStyleId>{5C22544A-7EE6-4342-B048-85BDC9FD1C3A}</a:tableStyleId>
              </a:tblPr>
              <a:tblGrid>
                <a:gridCol w="9144000"/>
              </a:tblGrid>
              <a:tr h="1872208">
                <a:tc>
                  <a:txBody>
                    <a:bodyPr/>
                    <a:lstStyle/>
                    <a:p>
                      <a:endParaRPr lang="en-GB" dirty="0"/>
                    </a:p>
                  </a:txBody>
                  <a:tcPr/>
                </a:tc>
              </a:tr>
            </a:tbl>
          </a:graphicData>
        </a:graphic>
      </p:graphicFrame>
      <p:sp>
        <p:nvSpPr>
          <p:cNvPr id="9" name="Title 8"/>
          <p:cNvSpPr>
            <a:spLocks noGrp="1"/>
          </p:cNvSpPr>
          <p:nvPr>
            <p:ph type="ctrTitle"/>
          </p:nvPr>
        </p:nvSpPr>
        <p:spPr>
          <a:xfrm>
            <a:off x="323528" y="1340769"/>
            <a:ext cx="8496944" cy="1656183"/>
          </a:xfrm>
        </p:spPr>
        <p:txBody>
          <a:bodyPr>
            <a:noAutofit/>
          </a:bodyPr>
          <a:lstStyle/>
          <a:p>
            <a:r>
              <a:rPr lang="en-GB" sz="3600" dirty="0" smtClean="0"/>
              <a:t>Hyper-acute Stroke</a:t>
            </a:r>
            <a:endParaRPr lang="en-GB" sz="3600" dirty="0"/>
          </a:p>
        </p:txBody>
      </p:sp>
      <p:sp>
        <p:nvSpPr>
          <p:cNvPr id="10" name="Subtitle 9"/>
          <p:cNvSpPr>
            <a:spLocks noGrp="1"/>
          </p:cNvSpPr>
          <p:nvPr>
            <p:ph type="subTitle" idx="1"/>
          </p:nvPr>
        </p:nvSpPr>
        <p:spPr>
          <a:xfrm>
            <a:off x="539552" y="3212976"/>
            <a:ext cx="8208912" cy="3645024"/>
          </a:xfrm>
        </p:spPr>
        <p:txBody>
          <a:bodyPr>
            <a:normAutofit/>
          </a:bodyPr>
          <a:lstStyle/>
          <a:p>
            <a:endParaRPr lang="en-GB" sz="2600" dirty="0" smtClean="0">
              <a:solidFill>
                <a:schemeClr val="tx2">
                  <a:lumMod val="60000"/>
                  <a:lumOff val="40000"/>
                </a:schemeClr>
              </a:solidFill>
            </a:endParaRPr>
          </a:p>
          <a:p>
            <a:endParaRPr lang="en-GB" dirty="0" smtClean="0"/>
          </a:p>
          <a:p>
            <a:endParaRPr lang="en-GB" dirty="0" smtClean="0"/>
          </a:p>
          <a:p>
            <a:pPr algn="r"/>
            <a:endParaRPr lang="en-GB" sz="1600" b="1" dirty="0" smtClean="0">
              <a:solidFill>
                <a:schemeClr val="bg1"/>
              </a:solidFill>
            </a:endParaRPr>
          </a:p>
        </p:txBody>
      </p:sp>
      <p:pic>
        <p:nvPicPr>
          <p:cNvPr id="6" name="Picture 5" descr="h1-colou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771800" cy="1196752"/>
          </a:xfrm>
          <a:prstGeom prst="rect">
            <a:avLst/>
          </a:prstGeom>
          <a:noFill/>
          <a:ln>
            <a:noFill/>
          </a:ln>
        </p:spPr>
      </p:pic>
    </p:spTree>
    <p:extLst>
      <p:ext uri="{BB962C8B-B14F-4D97-AF65-F5344CB8AC3E}">
        <p14:creationId xmlns:p14="http://schemas.microsoft.com/office/powerpoint/2010/main" val="40710884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smtClean="0"/>
              <a:t>4 Options considered: Stroke</a:t>
            </a:r>
            <a:endParaRPr lang="en-GB" dirty="0"/>
          </a:p>
        </p:txBody>
      </p:sp>
      <p:sp>
        <p:nvSpPr>
          <p:cNvPr id="3" name="Content Placeholder 2"/>
          <p:cNvSpPr>
            <a:spLocks noGrp="1"/>
          </p:cNvSpPr>
          <p:nvPr>
            <p:ph idx="1"/>
          </p:nvPr>
        </p:nvSpPr>
        <p:spPr/>
        <p:txBody>
          <a:bodyPr>
            <a:normAutofit/>
          </a:bodyPr>
          <a:lstStyle/>
          <a:p>
            <a:pPr marL="0" indent="0">
              <a:buNone/>
            </a:pPr>
            <a:r>
              <a:rPr lang="en-GB" sz="2200" dirty="0" smtClean="0"/>
              <a:t>Reviewed the options appraisal for the following options, and scored against the evaluation criteria:</a:t>
            </a:r>
          </a:p>
          <a:p>
            <a:pPr marL="514350" indent="-514350">
              <a:buFont typeface="+mj-lt"/>
              <a:buAutoNum type="arabicPeriod"/>
            </a:pPr>
            <a:r>
              <a:rPr lang="en-GB" sz="2200" dirty="0" smtClean="0"/>
              <a:t>De-centralise the service</a:t>
            </a:r>
          </a:p>
          <a:p>
            <a:pPr marL="514350" indent="-514350">
              <a:buFont typeface="+mj-lt"/>
              <a:buAutoNum type="arabicPeriod"/>
            </a:pPr>
            <a:r>
              <a:rPr lang="en-GB" sz="2200" dirty="0" smtClean="0"/>
              <a:t>Remain at SGH</a:t>
            </a:r>
          </a:p>
          <a:p>
            <a:pPr marL="514350" indent="-514350">
              <a:buFont typeface="+mj-lt"/>
              <a:buAutoNum type="arabicPeriod"/>
            </a:pPr>
            <a:r>
              <a:rPr lang="en-GB" sz="2200" dirty="0" smtClean="0"/>
              <a:t>Move to DPOW</a:t>
            </a:r>
          </a:p>
          <a:p>
            <a:pPr marL="514350" indent="-514350">
              <a:buFont typeface="+mj-lt"/>
              <a:buAutoNum type="arabicPeriod"/>
            </a:pPr>
            <a:r>
              <a:rPr lang="en-GB" sz="2200" dirty="0" smtClean="0"/>
              <a:t>Move off patch to nearest specialist centre</a:t>
            </a:r>
          </a:p>
        </p:txBody>
      </p:sp>
      <p:graphicFrame>
        <p:nvGraphicFramePr>
          <p:cNvPr id="4" name="Table 3"/>
          <p:cNvGraphicFramePr>
            <a:graphicFrameLocks noGrp="1"/>
          </p:cNvGraphicFramePr>
          <p:nvPr>
            <p:extLst>
              <p:ext uri="{D42A27DB-BD31-4B8C-83A1-F6EECF244321}">
                <p14:modId xmlns:p14="http://schemas.microsoft.com/office/powerpoint/2010/main" val="2278454464"/>
              </p:ext>
            </p:extLst>
          </p:nvPr>
        </p:nvGraphicFramePr>
        <p:xfrm>
          <a:off x="611560" y="4149080"/>
          <a:ext cx="7992887" cy="2348106"/>
        </p:xfrm>
        <a:graphic>
          <a:graphicData uri="http://schemas.openxmlformats.org/drawingml/2006/table">
            <a:tbl>
              <a:tblPr firstRow="1" firstCol="1" bandRow="1">
                <a:tableStyleId>{5C22544A-7EE6-4342-B048-85BDC9FD1C3A}</a:tableStyleId>
              </a:tblPr>
              <a:tblGrid>
                <a:gridCol w="2016224"/>
                <a:gridCol w="1584176"/>
                <a:gridCol w="1512168"/>
                <a:gridCol w="1440160"/>
                <a:gridCol w="1440159"/>
              </a:tblGrid>
              <a:tr h="372041">
                <a:tc>
                  <a:txBody>
                    <a:bodyPr/>
                    <a:lstStyle/>
                    <a:p>
                      <a:pPr algn="ctr">
                        <a:lnSpc>
                          <a:spcPct val="107000"/>
                        </a:lnSpc>
                        <a:spcAft>
                          <a:spcPts val="0"/>
                        </a:spcAft>
                      </a:pPr>
                      <a:r>
                        <a:rPr lang="en-GB" sz="2400" b="0" dirty="0">
                          <a:effectLst/>
                        </a:rPr>
                        <a:t> </a:t>
                      </a:r>
                      <a:endParaRPr lang="en-GB"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b="0" dirty="0">
                          <a:effectLst/>
                        </a:rPr>
                        <a:t>Option 1</a:t>
                      </a:r>
                      <a:endParaRPr lang="en-GB"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b="0">
                          <a:effectLst/>
                        </a:rPr>
                        <a:t>Option 2</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b="0">
                          <a:effectLst/>
                        </a:rPr>
                        <a:t>Option 3</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b="0">
                          <a:effectLst/>
                        </a:rPr>
                        <a:t>Option 4</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2041">
                <a:tc>
                  <a:txBody>
                    <a:bodyPr/>
                    <a:lstStyle/>
                    <a:p>
                      <a:pPr>
                        <a:lnSpc>
                          <a:spcPct val="107000"/>
                        </a:lnSpc>
                        <a:spcAft>
                          <a:spcPts val="0"/>
                        </a:spcAft>
                      </a:pPr>
                      <a:r>
                        <a:rPr lang="en-GB" sz="2400" b="0">
                          <a:effectLst/>
                        </a:rPr>
                        <a:t>Quality</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b="0" dirty="0">
                          <a:effectLst/>
                        </a:rPr>
                        <a:t>52</a:t>
                      </a:r>
                      <a:endParaRPr lang="en-GB"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b="0" dirty="0">
                          <a:effectLst/>
                        </a:rPr>
                        <a:t>164</a:t>
                      </a:r>
                      <a:endParaRPr lang="en-GB"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b="0">
                          <a:effectLst/>
                        </a:rPr>
                        <a:t>146</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b="0">
                          <a:effectLst/>
                        </a:rPr>
                        <a:t>101</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2041">
                <a:tc>
                  <a:txBody>
                    <a:bodyPr/>
                    <a:lstStyle/>
                    <a:p>
                      <a:pPr>
                        <a:lnSpc>
                          <a:spcPct val="107000"/>
                        </a:lnSpc>
                        <a:spcAft>
                          <a:spcPts val="0"/>
                        </a:spcAft>
                      </a:pPr>
                      <a:r>
                        <a:rPr lang="en-GB" sz="2400" b="0">
                          <a:effectLst/>
                        </a:rPr>
                        <a:t>Access</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b="0" dirty="0">
                          <a:effectLst/>
                        </a:rPr>
                        <a:t>60</a:t>
                      </a:r>
                      <a:endParaRPr lang="en-GB"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b="0" dirty="0">
                          <a:effectLst/>
                        </a:rPr>
                        <a:t>41</a:t>
                      </a:r>
                      <a:endParaRPr lang="en-GB"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b="0">
                          <a:effectLst/>
                        </a:rPr>
                        <a:t>41</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b="0">
                          <a:effectLst/>
                        </a:rPr>
                        <a:t>19</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2041">
                <a:tc>
                  <a:txBody>
                    <a:bodyPr/>
                    <a:lstStyle/>
                    <a:p>
                      <a:pPr>
                        <a:lnSpc>
                          <a:spcPct val="107000"/>
                        </a:lnSpc>
                        <a:spcAft>
                          <a:spcPts val="0"/>
                        </a:spcAft>
                      </a:pPr>
                      <a:r>
                        <a:rPr lang="en-GB" sz="2400" b="0">
                          <a:effectLst/>
                        </a:rPr>
                        <a:t>Affordability</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b="0">
                          <a:effectLst/>
                        </a:rPr>
                        <a:t>14</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b="0" dirty="0">
                          <a:effectLst/>
                        </a:rPr>
                        <a:t>46</a:t>
                      </a:r>
                      <a:endParaRPr lang="en-GB"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b="0" dirty="0">
                          <a:effectLst/>
                        </a:rPr>
                        <a:t>14</a:t>
                      </a:r>
                      <a:endParaRPr lang="en-GB"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b="0">
                          <a:effectLst/>
                        </a:rPr>
                        <a:t>11</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2041">
                <a:tc>
                  <a:txBody>
                    <a:bodyPr/>
                    <a:lstStyle/>
                    <a:p>
                      <a:pPr>
                        <a:lnSpc>
                          <a:spcPct val="107000"/>
                        </a:lnSpc>
                        <a:spcAft>
                          <a:spcPts val="0"/>
                        </a:spcAft>
                      </a:pPr>
                      <a:r>
                        <a:rPr lang="en-GB" sz="2400" b="0">
                          <a:effectLst/>
                        </a:rPr>
                        <a:t>Deliverability</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b="0">
                          <a:effectLst/>
                        </a:rPr>
                        <a:t>24</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b="0" dirty="0">
                          <a:effectLst/>
                        </a:rPr>
                        <a:t>80</a:t>
                      </a:r>
                      <a:endParaRPr lang="en-GB"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b="0" dirty="0">
                          <a:effectLst/>
                        </a:rPr>
                        <a:t>32</a:t>
                      </a:r>
                      <a:endParaRPr lang="en-GB"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b="0">
                          <a:effectLst/>
                        </a:rPr>
                        <a:t>32</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2041">
                <a:tc>
                  <a:txBody>
                    <a:bodyPr/>
                    <a:lstStyle/>
                    <a:p>
                      <a:pPr>
                        <a:lnSpc>
                          <a:spcPct val="107000"/>
                        </a:lnSpc>
                        <a:spcAft>
                          <a:spcPts val="0"/>
                        </a:spcAft>
                      </a:pPr>
                      <a:r>
                        <a:rPr lang="en-GB" sz="2400" b="0">
                          <a:effectLst/>
                        </a:rPr>
                        <a:t>Total</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b="0">
                          <a:effectLst/>
                        </a:rPr>
                        <a:t>150</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b="0">
                          <a:effectLst/>
                        </a:rPr>
                        <a:t>331</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b="0" dirty="0">
                          <a:effectLst/>
                        </a:rPr>
                        <a:t>233</a:t>
                      </a:r>
                      <a:endParaRPr lang="en-GB"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b="0" dirty="0">
                          <a:effectLst/>
                        </a:rPr>
                        <a:t>163</a:t>
                      </a:r>
                      <a:endParaRPr lang="en-GB"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183781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Rationale for scoring</a:t>
            </a:r>
            <a:endParaRPr lang="en-GB" dirty="0"/>
          </a:p>
        </p:txBody>
      </p:sp>
      <p:sp>
        <p:nvSpPr>
          <p:cNvPr id="3" name="Content Placeholder 2"/>
          <p:cNvSpPr>
            <a:spLocks noGrp="1"/>
          </p:cNvSpPr>
          <p:nvPr>
            <p:ph idx="1"/>
          </p:nvPr>
        </p:nvSpPr>
        <p:spPr/>
        <p:txBody>
          <a:bodyPr>
            <a:normAutofit fontScale="85000" lnSpcReduction="10000"/>
          </a:bodyPr>
          <a:lstStyle/>
          <a:p>
            <a:pPr marL="0" indent="0">
              <a:buNone/>
            </a:pPr>
            <a:r>
              <a:rPr lang="en-GB" sz="2000" dirty="0"/>
              <a:t>Returning the service to operate on both sites goes against national recommendations for more centralised specialist services for hyper-acute care.  </a:t>
            </a:r>
            <a:r>
              <a:rPr lang="en-GB" sz="2000" dirty="0" smtClean="0"/>
              <a:t>Also </a:t>
            </a:r>
            <a:r>
              <a:rPr lang="en-GB" sz="2000" dirty="0"/>
              <a:t>it was deemed that this would not address the serious quality issues that had been raised by the Keogh team and the local service reviews, which would result in a poor peer review, and have a detrimental impact on mortality and morbidity for local stroke patients</a:t>
            </a:r>
            <a:r>
              <a:rPr lang="en-GB" sz="2000" dirty="0" smtClean="0"/>
              <a:t>.</a:t>
            </a:r>
          </a:p>
          <a:p>
            <a:pPr marL="0" indent="0">
              <a:buNone/>
            </a:pPr>
            <a:endParaRPr lang="en-GB" sz="2000" dirty="0"/>
          </a:p>
          <a:p>
            <a:pPr marL="0" indent="0">
              <a:buNone/>
            </a:pPr>
            <a:r>
              <a:rPr lang="en-GB" sz="2000" dirty="0"/>
              <a:t>It is demonstrated through the temporary location of the service on the SGH site that the quality of care is improved by centralisation onto one site, and the introduction of a 24/7 hyper-acute stroke service.  </a:t>
            </a:r>
            <a:r>
              <a:rPr lang="en-GB" sz="2000" dirty="0" smtClean="0"/>
              <a:t>It was recognised that the service could be delivered on either site, however SGH scored </a:t>
            </a:r>
            <a:r>
              <a:rPr lang="en-GB" sz="2000" dirty="0"/>
              <a:t>highest from a quality perspective due to the fact that the service is established with a fully trained staff, and the required infrastructure is </a:t>
            </a:r>
            <a:r>
              <a:rPr lang="en-GB" sz="2000" dirty="0" smtClean="0"/>
              <a:t>already in </a:t>
            </a:r>
            <a:r>
              <a:rPr lang="en-GB" sz="2000" dirty="0"/>
              <a:t>place</a:t>
            </a:r>
            <a:r>
              <a:rPr lang="en-GB" sz="2000" dirty="0" smtClean="0"/>
              <a:t>.  DPOW does not have a spare CT scanner, which could present a risk if the current one is not available for any reason, and there is no clinically appropriate space on the DPOW site in close proximity from the A&amp;E department.</a:t>
            </a:r>
          </a:p>
          <a:p>
            <a:pPr marL="0" indent="0">
              <a:buNone/>
            </a:pPr>
            <a:endParaRPr lang="en-GB" sz="2000" dirty="0"/>
          </a:p>
          <a:p>
            <a:pPr marL="0" indent="0">
              <a:buNone/>
            </a:pPr>
            <a:r>
              <a:rPr lang="en-GB" sz="2000" dirty="0" smtClean="0"/>
              <a:t>Moving the service to Hull (or another tertiary centre) was deemed less attractive to the programme board due to the additional travel time, and the fact that capacity at the specialist centres may not easily be identified.</a:t>
            </a:r>
            <a:endParaRPr lang="en-GB" sz="2000" dirty="0"/>
          </a:p>
        </p:txBody>
      </p:sp>
    </p:spTree>
    <p:extLst>
      <p:ext uri="{BB962C8B-B14F-4D97-AF65-F5344CB8AC3E}">
        <p14:creationId xmlns:p14="http://schemas.microsoft.com/office/powerpoint/2010/main" val="1752397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Decision from Council of Members </a:t>
            </a:r>
            <a:endParaRPr lang="en-GB" dirty="0"/>
          </a:p>
        </p:txBody>
      </p:sp>
      <p:sp>
        <p:nvSpPr>
          <p:cNvPr id="5" name="Rectangle 4"/>
          <p:cNvSpPr/>
          <p:nvPr/>
        </p:nvSpPr>
        <p:spPr>
          <a:xfrm>
            <a:off x="611560" y="2060848"/>
            <a:ext cx="8075240"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Consult with the public on all 4 options, highlight option 2 (remain at SGH) as the preferred option and explain the rationale for that proposal</a:t>
            </a:r>
            <a:endParaRPr lang="en-GB" sz="2400" dirty="0"/>
          </a:p>
        </p:txBody>
      </p:sp>
      <p:pic>
        <p:nvPicPr>
          <p:cNvPr id="4100" name="Picture 4" descr="http://www.bluestemprairie.com/.a/6a00d834516a0869e20120a7e84e8c970b-300w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3250" y="3861048"/>
            <a:ext cx="2857500" cy="1943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2402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Placeholder 4"/>
          <p:cNvGraphicFramePr>
            <a:graphicFrameLocks noGrp="1"/>
          </p:cNvGraphicFramePr>
          <p:nvPr>
            <p:ph type="tbl" sz="quarter" idx="13"/>
            <p:extLst/>
          </p:nvPr>
        </p:nvGraphicFramePr>
        <p:xfrm>
          <a:off x="0" y="5085184"/>
          <a:ext cx="9144000" cy="1872208"/>
        </p:xfrm>
        <a:graphic>
          <a:graphicData uri="http://schemas.openxmlformats.org/drawingml/2006/table">
            <a:tbl>
              <a:tblPr firstRow="1" bandRow="1">
                <a:tableStyleId>{5C22544A-7EE6-4342-B048-85BDC9FD1C3A}</a:tableStyleId>
              </a:tblPr>
              <a:tblGrid>
                <a:gridCol w="9144000"/>
              </a:tblGrid>
              <a:tr h="1872208">
                <a:tc>
                  <a:txBody>
                    <a:bodyPr/>
                    <a:lstStyle/>
                    <a:p>
                      <a:endParaRPr lang="en-GB" dirty="0"/>
                    </a:p>
                  </a:txBody>
                  <a:tcPr/>
                </a:tc>
              </a:tr>
            </a:tbl>
          </a:graphicData>
        </a:graphic>
      </p:graphicFrame>
      <p:sp>
        <p:nvSpPr>
          <p:cNvPr id="9" name="Title 8"/>
          <p:cNvSpPr>
            <a:spLocks noGrp="1"/>
          </p:cNvSpPr>
          <p:nvPr>
            <p:ph type="ctrTitle"/>
          </p:nvPr>
        </p:nvSpPr>
        <p:spPr>
          <a:xfrm>
            <a:off x="323528" y="1340769"/>
            <a:ext cx="8496944" cy="1656183"/>
          </a:xfrm>
        </p:spPr>
        <p:txBody>
          <a:bodyPr>
            <a:noAutofit/>
          </a:bodyPr>
          <a:lstStyle/>
          <a:p>
            <a:r>
              <a:rPr lang="en-GB" sz="3600" dirty="0" smtClean="0"/>
              <a:t>ENT Inpatient Surgery</a:t>
            </a:r>
            <a:endParaRPr lang="en-GB" sz="3600" dirty="0"/>
          </a:p>
        </p:txBody>
      </p:sp>
      <p:sp>
        <p:nvSpPr>
          <p:cNvPr id="10" name="Subtitle 9"/>
          <p:cNvSpPr>
            <a:spLocks noGrp="1"/>
          </p:cNvSpPr>
          <p:nvPr>
            <p:ph type="subTitle" idx="1"/>
          </p:nvPr>
        </p:nvSpPr>
        <p:spPr>
          <a:xfrm>
            <a:off x="539552" y="3212976"/>
            <a:ext cx="8208912" cy="3645024"/>
          </a:xfrm>
        </p:spPr>
        <p:txBody>
          <a:bodyPr>
            <a:normAutofit/>
          </a:bodyPr>
          <a:lstStyle/>
          <a:p>
            <a:endParaRPr lang="en-GB" sz="2600" dirty="0" smtClean="0">
              <a:solidFill>
                <a:schemeClr val="tx2">
                  <a:lumMod val="60000"/>
                  <a:lumOff val="40000"/>
                </a:schemeClr>
              </a:solidFill>
            </a:endParaRPr>
          </a:p>
          <a:p>
            <a:endParaRPr lang="en-GB" dirty="0" smtClean="0"/>
          </a:p>
          <a:p>
            <a:pPr algn="r"/>
            <a:endParaRPr lang="en-GB" sz="1600" b="1" dirty="0" smtClean="0">
              <a:solidFill>
                <a:schemeClr val="bg1"/>
              </a:solidFill>
            </a:endParaRPr>
          </a:p>
        </p:txBody>
      </p:sp>
      <p:pic>
        <p:nvPicPr>
          <p:cNvPr id="6" name="Picture 5" descr="h1-colou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771800" cy="1196752"/>
          </a:xfrm>
          <a:prstGeom prst="rect">
            <a:avLst/>
          </a:prstGeom>
          <a:noFill/>
          <a:ln>
            <a:noFill/>
          </a:ln>
        </p:spPr>
      </p:pic>
    </p:spTree>
    <p:extLst>
      <p:ext uri="{BB962C8B-B14F-4D97-AF65-F5344CB8AC3E}">
        <p14:creationId xmlns:p14="http://schemas.microsoft.com/office/powerpoint/2010/main" val="14749202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smtClean="0"/>
              <a:t>4 Options considered: ENT</a:t>
            </a:r>
            <a:endParaRPr lang="en-GB" dirty="0"/>
          </a:p>
        </p:txBody>
      </p:sp>
      <p:sp>
        <p:nvSpPr>
          <p:cNvPr id="3" name="Content Placeholder 2"/>
          <p:cNvSpPr>
            <a:spLocks noGrp="1"/>
          </p:cNvSpPr>
          <p:nvPr>
            <p:ph idx="1"/>
          </p:nvPr>
        </p:nvSpPr>
        <p:spPr/>
        <p:txBody>
          <a:bodyPr>
            <a:normAutofit/>
          </a:bodyPr>
          <a:lstStyle/>
          <a:p>
            <a:pPr marL="0" indent="0">
              <a:buNone/>
            </a:pPr>
            <a:r>
              <a:rPr lang="en-GB" sz="2200" dirty="0" smtClean="0"/>
              <a:t>Reviewed the options appraisal for the following options, and scored against the evaluation criteria:</a:t>
            </a:r>
          </a:p>
          <a:p>
            <a:pPr marL="514350" indent="-514350">
              <a:buFont typeface="+mj-lt"/>
              <a:buAutoNum type="arabicPeriod"/>
            </a:pPr>
            <a:r>
              <a:rPr lang="en-GB" sz="2200" dirty="0" smtClean="0"/>
              <a:t>Do nothing</a:t>
            </a:r>
          </a:p>
          <a:p>
            <a:pPr marL="514350" indent="-514350">
              <a:buFont typeface="+mj-lt"/>
              <a:buAutoNum type="arabicPeriod"/>
            </a:pPr>
            <a:r>
              <a:rPr lang="en-GB" sz="2200" dirty="0" smtClean="0"/>
              <a:t>Centralise on DPOW site</a:t>
            </a:r>
          </a:p>
          <a:p>
            <a:pPr marL="514350" indent="-514350">
              <a:buFont typeface="+mj-lt"/>
              <a:buAutoNum type="arabicPeriod"/>
            </a:pPr>
            <a:r>
              <a:rPr lang="en-GB" sz="2200" dirty="0" smtClean="0"/>
              <a:t>Centralise on SGH site</a:t>
            </a:r>
          </a:p>
          <a:p>
            <a:pPr marL="514350" indent="-514350">
              <a:buFont typeface="+mj-lt"/>
              <a:buAutoNum type="arabicPeriod"/>
            </a:pPr>
            <a:r>
              <a:rPr lang="en-GB" sz="2200" dirty="0" smtClean="0"/>
              <a:t>Move off patch to nearest specialist centre</a:t>
            </a:r>
          </a:p>
        </p:txBody>
      </p:sp>
      <p:graphicFrame>
        <p:nvGraphicFramePr>
          <p:cNvPr id="4" name="Table 3"/>
          <p:cNvGraphicFramePr>
            <a:graphicFrameLocks noGrp="1"/>
          </p:cNvGraphicFramePr>
          <p:nvPr>
            <p:extLst>
              <p:ext uri="{D42A27DB-BD31-4B8C-83A1-F6EECF244321}">
                <p14:modId xmlns:p14="http://schemas.microsoft.com/office/powerpoint/2010/main" val="2175127109"/>
              </p:ext>
            </p:extLst>
          </p:nvPr>
        </p:nvGraphicFramePr>
        <p:xfrm>
          <a:off x="611560" y="4149080"/>
          <a:ext cx="7992887" cy="2348106"/>
        </p:xfrm>
        <a:graphic>
          <a:graphicData uri="http://schemas.openxmlformats.org/drawingml/2006/table">
            <a:tbl>
              <a:tblPr firstRow="1" firstCol="1" bandRow="1">
                <a:tableStyleId>{5C22544A-7EE6-4342-B048-85BDC9FD1C3A}</a:tableStyleId>
              </a:tblPr>
              <a:tblGrid>
                <a:gridCol w="2016224"/>
                <a:gridCol w="1584176"/>
                <a:gridCol w="1512168"/>
                <a:gridCol w="1440160"/>
                <a:gridCol w="1440159"/>
              </a:tblGrid>
              <a:tr h="372041">
                <a:tc>
                  <a:txBody>
                    <a:bodyPr/>
                    <a:lstStyle/>
                    <a:p>
                      <a:pPr algn="ctr">
                        <a:lnSpc>
                          <a:spcPct val="107000"/>
                        </a:lnSpc>
                        <a:spcAft>
                          <a:spcPts val="0"/>
                        </a:spcAft>
                      </a:pPr>
                      <a:r>
                        <a:rPr lang="en-GB" sz="2400" b="0" dirty="0">
                          <a:effectLst/>
                        </a:rPr>
                        <a:t> </a:t>
                      </a:r>
                      <a:endParaRPr lang="en-GB"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b="0" dirty="0">
                          <a:effectLst/>
                        </a:rPr>
                        <a:t>Option 1</a:t>
                      </a:r>
                      <a:endParaRPr lang="en-GB"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b="0">
                          <a:effectLst/>
                        </a:rPr>
                        <a:t>Option 2</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b="0">
                          <a:effectLst/>
                        </a:rPr>
                        <a:t>Option 3</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b="0">
                          <a:effectLst/>
                        </a:rPr>
                        <a:t>Option 4</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2041">
                <a:tc>
                  <a:txBody>
                    <a:bodyPr/>
                    <a:lstStyle/>
                    <a:p>
                      <a:pPr>
                        <a:lnSpc>
                          <a:spcPct val="107000"/>
                        </a:lnSpc>
                        <a:spcAft>
                          <a:spcPts val="0"/>
                        </a:spcAft>
                      </a:pPr>
                      <a:r>
                        <a:rPr lang="en-GB" sz="2400" b="0" dirty="0">
                          <a:effectLst/>
                        </a:rPr>
                        <a:t>Quality</a:t>
                      </a:r>
                      <a:endParaRPr lang="en-GB"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62</a:t>
                      </a: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133</a:t>
                      </a: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133</a:t>
                      </a: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115</a:t>
                      </a:r>
                    </a:p>
                  </a:txBody>
                  <a:tcPr marL="68580" marR="68580" marT="0" marB="0"/>
                </a:tc>
              </a:tr>
              <a:tr h="372041">
                <a:tc>
                  <a:txBody>
                    <a:bodyPr/>
                    <a:lstStyle/>
                    <a:p>
                      <a:pPr>
                        <a:lnSpc>
                          <a:spcPct val="107000"/>
                        </a:lnSpc>
                        <a:spcAft>
                          <a:spcPts val="0"/>
                        </a:spcAft>
                      </a:pPr>
                      <a:r>
                        <a:rPr lang="en-GB" sz="2400" b="0">
                          <a:effectLst/>
                        </a:rPr>
                        <a:t>Access</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76</a:t>
                      </a:r>
                    </a:p>
                  </a:txBody>
                  <a:tcPr marL="68580" marR="68580" marT="0" marB="0"/>
                </a:tc>
                <a:tc>
                  <a:txBody>
                    <a:bodyPr/>
                    <a:lstStyle/>
                    <a:p>
                      <a:pPr algn="ct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68</a:t>
                      </a: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61</a:t>
                      </a: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44</a:t>
                      </a:r>
                    </a:p>
                  </a:txBody>
                  <a:tcPr marL="68580" marR="68580" marT="0" marB="0"/>
                </a:tc>
              </a:tr>
              <a:tr h="372041">
                <a:tc>
                  <a:txBody>
                    <a:bodyPr/>
                    <a:lstStyle/>
                    <a:p>
                      <a:pPr>
                        <a:lnSpc>
                          <a:spcPct val="107000"/>
                        </a:lnSpc>
                        <a:spcAft>
                          <a:spcPts val="0"/>
                        </a:spcAft>
                      </a:pPr>
                      <a:r>
                        <a:rPr lang="en-GB" sz="2400" b="0">
                          <a:effectLst/>
                        </a:rPr>
                        <a:t>Affordability</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40</a:t>
                      </a:r>
                    </a:p>
                  </a:txBody>
                  <a:tcPr marL="68580" marR="68580" marT="0" marB="0"/>
                </a:tc>
                <a:tc>
                  <a:txBody>
                    <a:bodyPr/>
                    <a:lstStyle/>
                    <a:p>
                      <a:pPr algn="ct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32</a:t>
                      </a:r>
                    </a:p>
                  </a:txBody>
                  <a:tcPr marL="68580" marR="68580" marT="0" marB="0"/>
                </a:tc>
                <a:tc>
                  <a:txBody>
                    <a:bodyPr/>
                    <a:lstStyle/>
                    <a:p>
                      <a:pPr algn="ct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24</a:t>
                      </a: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16</a:t>
                      </a:r>
                    </a:p>
                  </a:txBody>
                  <a:tcPr marL="68580" marR="68580" marT="0" marB="0"/>
                </a:tc>
              </a:tr>
              <a:tr h="372041">
                <a:tc>
                  <a:txBody>
                    <a:bodyPr/>
                    <a:lstStyle/>
                    <a:p>
                      <a:pPr>
                        <a:lnSpc>
                          <a:spcPct val="107000"/>
                        </a:lnSpc>
                        <a:spcAft>
                          <a:spcPts val="0"/>
                        </a:spcAft>
                      </a:pPr>
                      <a:r>
                        <a:rPr lang="en-GB" sz="2400" b="0">
                          <a:effectLst/>
                        </a:rPr>
                        <a:t>Deliverability</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56</a:t>
                      </a: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64</a:t>
                      </a:r>
                    </a:p>
                  </a:txBody>
                  <a:tcPr marL="68580" marR="68580" marT="0" marB="0"/>
                </a:tc>
                <a:tc>
                  <a:txBody>
                    <a:bodyPr/>
                    <a:lstStyle/>
                    <a:p>
                      <a:pPr algn="ct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56</a:t>
                      </a:r>
                    </a:p>
                  </a:txBody>
                  <a:tcPr marL="68580" marR="68580" marT="0" marB="0"/>
                </a:tc>
                <a:tc>
                  <a:txBody>
                    <a:bodyPr/>
                    <a:lstStyle/>
                    <a:p>
                      <a:pPr algn="ct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56</a:t>
                      </a:r>
                    </a:p>
                  </a:txBody>
                  <a:tcPr marL="68580" marR="68580" marT="0" marB="0"/>
                </a:tc>
              </a:tr>
              <a:tr h="372041">
                <a:tc>
                  <a:txBody>
                    <a:bodyPr/>
                    <a:lstStyle/>
                    <a:p>
                      <a:pPr>
                        <a:lnSpc>
                          <a:spcPct val="107000"/>
                        </a:lnSpc>
                        <a:spcAft>
                          <a:spcPts val="0"/>
                        </a:spcAft>
                      </a:pPr>
                      <a:r>
                        <a:rPr lang="en-GB" sz="2400" b="0">
                          <a:effectLst/>
                        </a:rPr>
                        <a:t>Total</a:t>
                      </a:r>
                      <a:endParaRPr lang="en-GB"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234</a:t>
                      </a: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297</a:t>
                      </a:r>
                    </a:p>
                  </a:txBody>
                  <a:tcPr marL="68580" marR="68580" marT="0" marB="0"/>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Times New Roman" panose="02020603050405020304" pitchFamily="18" charset="0"/>
                        </a:rPr>
                        <a:t>274</a:t>
                      </a:r>
                    </a:p>
                  </a:txBody>
                  <a:tcPr marL="68580" marR="68580" marT="0" marB="0"/>
                </a:tc>
                <a:tc>
                  <a:txBody>
                    <a:bodyPr/>
                    <a:lstStyle/>
                    <a:p>
                      <a:pPr algn="ct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231</a:t>
                      </a:r>
                    </a:p>
                  </a:txBody>
                  <a:tcPr marL="68580" marR="68580" marT="0" marB="0"/>
                </a:tc>
              </a:tr>
            </a:tbl>
          </a:graphicData>
        </a:graphic>
      </p:graphicFrame>
    </p:spTree>
    <p:extLst>
      <p:ext uri="{BB962C8B-B14F-4D97-AF65-F5344CB8AC3E}">
        <p14:creationId xmlns:p14="http://schemas.microsoft.com/office/powerpoint/2010/main" val="2102640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Rationale for scoring</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sz="2000" dirty="0" smtClean="0"/>
              <a:t>Clinicians have raised concerns over the volumes for surgery, so the programme board deemed that “do nothing” was not an acceptable option.</a:t>
            </a:r>
          </a:p>
          <a:p>
            <a:pPr marL="0" indent="0">
              <a:buNone/>
            </a:pPr>
            <a:endParaRPr lang="en-GB" sz="2000" dirty="0"/>
          </a:p>
          <a:p>
            <a:pPr marL="0" indent="0">
              <a:buNone/>
            </a:pPr>
            <a:r>
              <a:rPr lang="en-GB" sz="2000" dirty="0" smtClean="0"/>
              <a:t>Centralisation at DPOW and SGH scored equally from a quality perspective, assuming that the same level of care could be delivered on each site through effective care pathways and processes.  DPOW scored slightly higher as there is more available theatre capacity and greater staffing complement, meaning recruitment/retention may be more achievable than SGH.  In addition there are outlying clinics in Mablethorpe and Louth that would be impacted negatively by a move to SGH, these patients are unlikely to travel to SGH.  With IFR procedures removed, (tonsillectomy, grommets, sleep </a:t>
            </a:r>
            <a:r>
              <a:rPr lang="en-GB" sz="2000" dirty="0" err="1" smtClean="0"/>
              <a:t>apneoa</a:t>
            </a:r>
            <a:r>
              <a:rPr lang="en-GB" sz="2000" dirty="0" smtClean="0"/>
              <a:t>), the numbers are still significantly greater at DPOW.</a:t>
            </a:r>
          </a:p>
          <a:p>
            <a:pPr marL="0" indent="0">
              <a:buNone/>
            </a:pPr>
            <a:endParaRPr lang="en-GB" sz="2000" dirty="0" smtClean="0"/>
          </a:p>
          <a:p>
            <a:pPr marL="0" indent="0">
              <a:buNone/>
            </a:pPr>
            <a:r>
              <a:rPr lang="en-GB" sz="2000" dirty="0" smtClean="0"/>
              <a:t>Locating the service at a specialist centre was deemed favourable from a clinical quality perspective, however it would require all patients to travel further, and the receiving trust would need to identify significant capacity which could be costly.</a:t>
            </a:r>
            <a:endParaRPr lang="en-GB" sz="2000" dirty="0"/>
          </a:p>
        </p:txBody>
      </p:sp>
    </p:spTree>
    <p:extLst>
      <p:ext uri="{BB962C8B-B14F-4D97-AF65-F5344CB8AC3E}">
        <p14:creationId xmlns:p14="http://schemas.microsoft.com/office/powerpoint/2010/main" val="23933643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1434</TotalTime>
  <Words>1009</Words>
  <Application>Microsoft Office PowerPoint</Application>
  <PresentationFormat>On-screen Show (4:3)</PresentationFormat>
  <Paragraphs>153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Northern Lincolnshire Healthy Lives Healthy Futures Programme</vt:lpstr>
      <vt:lpstr>Programme Board and Council of Members  Recommendations</vt:lpstr>
      <vt:lpstr>Hyper-acute Stroke</vt:lpstr>
      <vt:lpstr>4 Options considered: Stroke</vt:lpstr>
      <vt:lpstr>Rationale for scoring</vt:lpstr>
      <vt:lpstr>Decision from Council of Members </vt:lpstr>
      <vt:lpstr>ENT Inpatient Surgery</vt:lpstr>
      <vt:lpstr>4 Options considered: ENT</vt:lpstr>
      <vt:lpstr>Rationale for scoring</vt:lpstr>
      <vt:lpstr>Decision from Council of Members </vt:lpstr>
      <vt:lpstr>Children’s surgery</vt:lpstr>
      <vt:lpstr>4 Options considered: Children’s</vt:lpstr>
      <vt:lpstr>Rationale for scoring</vt:lpstr>
      <vt:lpstr>Decision from Council of Members </vt:lpstr>
    </vt:vector>
  </TitlesOfParts>
  <Company>NLNHS &amp; NELCTP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Informatics</dc:creator>
  <cp:lastModifiedBy>%USERNAME%</cp:lastModifiedBy>
  <cp:revision>91</cp:revision>
  <cp:lastPrinted>2013-12-06T15:01:43Z</cp:lastPrinted>
  <dcterms:created xsi:type="dcterms:W3CDTF">2013-07-05T08:07:27Z</dcterms:created>
  <dcterms:modified xsi:type="dcterms:W3CDTF">2014-06-19T10:04:44Z</dcterms:modified>
</cp:coreProperties>
</file>