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6.xml" ContentType="application/vnd.openxmlformats-officedocument.presentationml.tag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4" r:id="rId3"/>
    <p:sldId id="265" r:id="rId4"/>
    <p:sldId id="267" r:id="rId5"/>
    <p:sldId id="281" r:id="rId6"/>
    <p:sldId id="279" r:id="rId7"/>
    <p:sldId id="280" r:id="rId8"/>
    <p:sldId id="272" r:id="rId9"/>
    <p:sldId id="273" r:id="rId10"/>
    <p:sldId id="274" r:id="rId11"/>
    <p:sldId id="275" r:id="rId12"/>
    <p:sldId id="276" r:id="rId13"/>
    <p:sldId id="283" r:id="rId14"/>
    <p:sldId id="282" r:id="rId15"/>
    <p:sldId id="277" r:id="rId16"/>
  </p:sldIdLst>
  <p:sldSz cx="9144000" cy="6858000" type="screen4x3"/>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8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3.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11419268138769063"/>
          <c:y val="1.6251011029069231E-3"/>
          <c:w val="0.79112129301283662"/>
          <c:h val="0.97676346268981895"/>
        </c:manualLayout>
      </c:layout>
      <c:doughnutChart>
        <c:varyColors val="1"/>
        <c:ser>
          <c:idx val="0"/>
          <c:order val="0"/>
          <c:tx>
            <c:strRef>
              <c:f>Sheet1!$B$1</c:f>
              <c:strCache>
                <c:ptCount val="1"/>
                <c:pt idx="0">
                  <c:v>Sales</c:v>
                </c:pt>
              </c:strCache>
            </c:strRef>
          </c:tx>
          <c:explosion val="5"/>
          <c:dLbls>
            <c:dLbl>
              <c:idx val="4"/>
              <c:layout/>
              <c:tx>
                <c:rich>
                  <a:bodyPr/>
                  <a:lstStyle/>
                  <a:p>
                    <a:r>
                      <a:rPr lang="en-US" sz="1200" b="0" dirty="0" smtClean="0"/>
                      <a:t>E</a:t>
                    </a:r>
                    <a:r>
                      <a:rPr lang="en-US" sz="1400" b="0" dirty="0" smtClean="0"/>
                      <a:t>nd</a:t>
                    </a:r>
                    <a:r>
                      <a:rPr lang="en-US" sz="1400" b="0" baseline="0" dirty="0" smtClean="0"/>
                      <a:t> of life</a:t>
                    </a:r>
                    <a:endParaRPr lang="en-US" dirty="0" smtClean="0"/>
                  </a:p>
                </c:rich>
              </c:tx>
              <c:showLegendKey val="0"/>
              <c:showVal val="1"/>
              <c:showCatName val="0"/>
              <c:showSerName val="0"/>
              <c:showPercent val="0"/>
              <c:showBubbleSize val="0"/>
              <c:extLst>
                <c:ext xmlns:c15="http://schemas.microsoft.com/office/drawing/2012/chart" uri="{CE6537A1-D6FC-4f65-9D91-7224C49458BB}"/>
              </c:extLst>
            </c:dLbl>
            <c:dLbl>
              <c:idx val="5"/>
              <c:layout/>
              <c:tx>
                <c:rich>
                  <a:bodyPr/>
                  <a:lstStyle/>
                  <a:p>
                    <a:r>
                      <a:rPr lang="en-US" sz="1200" b="0" dirty="0" smtClean="0"/>
                      <a:t>S</a:t>
                    </a:r>
                    <a:r>
                      <a:rPr lang="en-US" sz="1400" b="0" dirty="0" smtClean="0"/>
                      <a:t>PA</a:t>
                    </a:r>
                    <a:endParaRPr lang="en-US" dirty="0"/>
                  </a:p>
                </c:rich>
              </c:tx>
              <c:showLegendKey val="0"/>
              <c:showVal val="1"/>
              <c:showCatName val="0"/>
              <c:showSerName val="0"/>
              <c:showPercent val="0"/>
              <c:showBubbleSize val="0"/>
              <c:extLst>
                <c:ext xmlns:c15="http://schemas.microsoft.com/office/drawing/2012/chart" uri="{CE6537A1-D6FC-4f65-9D91-7224C49458BB}"/>
              </c:extLst>
            </c:dLbl>
            <c:dLbl>
              <c:idx val="6"/>
              <c:layout/>
              <c:tx>
                <c:rich>
                  <a:bodyPr rot="0"/>
                  <a:lstStyle/>
                  <a:p>
                    <a:pPr>
                      <a:defRPr sz="1200"/>
                    </a:pPr>
                    <a:r>
                      <a:rPr lang="en-US" sz="1200" b="0" dirty="0" smtClean="0"/>
                      <a:t>Inform</a:t>
                    </a:r>
                    <a:r>
                      <a:rPr lang="en-US" sz="1200" b="0" baseline="0" dirty="0" smtClean="0"/>
                      <a:t> and empower</a:t>
                    </a:r>
                    <a:endParaRPr lang="en-US" sz="1200" dirty="0"/>
                  </a:p>
                </c:rich>
              </c:tx>
              <c:spPr/>
              <c:showLegendKey val="0"/>
              <c:showVal val="1"/>
              <c:showCatName val="0"/>
              <c:showSerName val="0"/>
              <c:showPercent val="0"/>
              <c:showBubbleSize val="0"/>
              <c:extLst>
                <c:ext xmlns:c15="http://schemas.microsoft.com/office/drawing/2012/chart" uri="{CE6537A1-D6FC-4f65-9D91-7224C49458BB}">
                  <c15:layout/>
                </c:ext>
              </c:extLst>
            </c:dLbl>
            <c:dLbl>
              <c:idx val="7"/>
              <c:layout/>
              <c:tx>
                <c:rich>
                  <a:bodyPr/>
                  <a:lstStyle/>
                  <a:p>
                    <a:r>
                      <a:rPr lang="en-US" sz="1200" b="0" dirty="0" smtClean="0"/>
                      <a:t>Early identification</a:t>
                    </a:r>
                    <a:r>
                      <a:rPr lang="en-US" sz="1200" b="0" baseline="0" dirty="0" smtClean="0"/>
                      <a:t> of needs</a:t>
                    </a:r>
                    <a:endParaRPr lang="en-US" sz="1200" dirty="0"/>
                  </a:p>
                </c:rich>
              </c:tx>
              <c:showLegendKey val="0"/>
              <c:showVal val="1"/>
              <c:showCatName val="0"/>
              <c:showSerName val="0"/>
              <c:showPercent val="0"/>
              <c:showBubbleSize val="0"/>
              <c:extLst>
                <c:ext xmlns:c15="http://schemas.microsoft.com/office/drawing/2012/chart" uri="{CE6537A1-D6FC-4f65-9D91-7224C49458BB}">
                  <c15:layout/>
                </c:ext>
              </c:extLst>
            </c:dLbl>
            <c:dLbl>
              <c:idx val="8"/>
              <c:layout/>
              <c:tx>
                <c:rich>
                  <a:bodyPr/>
                  <a:lstStyle/>
                  <a:p>
                    <a:r>
                      <a:rPr lang="en-US" sz="1200" b="0" dirty="0" smtClean="0"/>
                      <a:t>Strengthen</a:t>
                    </a:r>
                  </a:p>
                  <a:p>
                    <a:r>
                      <a:rPr lang="en-US" sz="1200" b="0" dirty="0" smtClean="0"/>
                      <a:t>communities</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numRef>
              <c:f>Sheet1!$A$2:$A$10</c:f>
              <c:numCache>
                <c:formatCode>General</c:formatCode>
                <c:ptCount val="9"/>
              </c:numCache>
            </c:numRef>
          </c:cat>
          <c:val>
            <c:numRef>
              <c:f>Sheet1!$B$2:$B$10</c:f>
              <c:numCache>
                <c:formatCode>General</c:formatCode>
                <c:ptCount val="9"/>
                <c:pt idx="6">
                  <c:v>33</c:v>
                </c:pt>
                <c:pt idx="7">
                  <c:v>33</c:v>
                </c:pt>
                <c:pt idx="8">
                  <c:v>33</c:v>
                </c:pt>
              </c:numCache>
            </c:numRef>
          </c:val>
        </c:ser>
        <c:dLbls>
          <c:showLegendKey val="0"/>
          <c:showVal val="0"/>
          <c:showCatName val="0"/>
          <c:showSerName val="0"/>
          <c:showPercent val="0"/>
          <c:showBubbleSize val="0"/>
          <c:showLeaderLines val="1"/>
        </c:dLbls>
        <c:firstSliceAng val="129"/>
        <c:holeSize val="46"/>
      </c:doughnutChart>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30"/>
    </mc:Choice>
    <mc:Fallback>
      <c:style val="30"/>
    </mc:Fallback>
  </mc:AlternateContent>
  <c:chart>
    <c:autoTitleDeleted val="1"/>
    <c:plotArea>
      <c:layout>
        <c:manualLayout>
          <c:layoutTarget val="inner"/>
          <c:xMode val="edge"/>
          <c:yMode val="edge"/>
          <c:x val="0.15945435925831491"/>
          <c:y val="1.1768778656886282E-2"/>
          <c:w val="0.79112129301283662"/>
          <c:h val="0.97676346268981784"/>
        </c:manualLayout>
      </c:layout>
      <c:doughnutChart>
        <c:varyColors val="1"/>
        <c:ser>
          <c:idx val="0"/>
          <c:order val="0"/>
          <c:tx>
            <c:strRef>
              <c:f>Sheet1!$B$1</c:f>
              <c:strCache>
                <c:ptCount val="1"/>
                <c:pt idx="0">
                  <c:v>Sales</c:v>
                </c:pt>
              </c:strCache>
            </c:strRef>
          </c:tx>
          <c:explosion val="5"/>
          <c:dLbls>
            <c:dLbl>
              <c:idx val="4"/>
              <c:layout/>
              <c:tx>
                <c:rich>
                  <a:bodyPr/>
                  <a:lstStyle/>
                  <a:p>
                    <a:r>
                      <a:rPr lang="en-US" sz="1400" b="0" dirty="0" smtClean="0"/>
                      <a:t>End</a:t>
                    </a:r>
                    <a:r>
                      <a:rPr lang="en-US" sz="1400" b="0" baseline="0" dirty="0" smtClean="0"/>
                      <a:t> of life</a:t>
                    </a:r>
                    <a:endParaRPr lang="en-US" dirty="0" smtClean="0"/>
                  </a:p>
                </c:rich>
              </c:tx>
              <c:showLegendKey val="0"/>
              <c:showVal val="1"/>
              <c:showCatName val="0"/>
              <c:showSerName val="0"/>
              <c:showPercent val="0"/>
              <c:showBubbleSize val="0"/>
              <c:extLst>
                <c:ext xmlns:c15="http://schemas.microsoft.com/office/drawing/2012/chart" uri="{CE6537A1-D6FC-4f65-9D91-7224C49458BB}"/>
              </c:extLst>
            </c:dLbl>
            <c:dLbl>
              <c:idx val="5"/>
              <c:layout/>
              <c:tx>
                <c:rich>
                  <a:bodyPr/>
                  <a:lstStyle/>
                  <a:p>
                    <a:pPr>
                      <a:defRPr sz="1200" b="0"/>
                    </a:pPr>
                    <a:r>
                      <a:rPr lang="en-US" sz="1200" b="0" dirty="0" smtClean="0"/>
                      <a:t>Un-planned</a:t>
                    </a:r>
                    <a:r>
                      <a:rPr lang="en-US" sz="1200" b="0" baseline="0" dirty="0" smtClean="0"/>
                      <a:t> </a:t>
                    </a:r>
                    <a:r>
                      <a:rPr lang="en-US" sz="1200" b="0" dirty="0" smtClean="0"/>
                      <a:t>care</a:t>
                    </a:r>
                    <a:endParaRPr lang="en-US" sz="1200" dirty="0"/>
                  </a:p>
                </c:rich>
              </c:tx>
              <c:spPr/>
              <c:showLegendKey val="0"/>
              <c:showVal val="1"/>
              <c:showCatName val="0"/>
              <c:showSerName val="0"/>
              <c:showPercent val="0"/>
              <c:showBubbleSize val="0"/>
              <c:extLst>
                <c:ext xmlns:c15="http://schemas.microsoft.com/office/drawing/2012/chart" uri="{CE6537A1-D6FC-4f65-9D91-7224C49458BB}">
                  <c15:layout/>
                </c:ext>
              </c:extLst>
            </c:dLbl>
            <c:dLbl>
              <c:idx val="6"/>
              <c:layout/>
              <c:tx>
                <c:rich>
                  <a:bodyPr/>
                  <a:lstStyle/>
                  <a:p>
                    <a:pPr>
                      <a:defRPr sz="1200" b="0"/>
                    </a:pPr>
                    <a:r>
                      <a:rPr lang="en-US" sz="1200" b="0" dirty="0" smtClean="0"/>
                      <a:t>SPA</a:t>
                    </a:r>
                    <a:endParaRPr lang="en-US" sz="1200" dirty="0"/>
                  </a:p>
                </c:rich>
              </c:tx>
              <c:spPr/>
              <c:showLegendKey val="0"/>
              <c:showVal val="1"/>
              <c:showCatName val="0"/>
              <c:showSerName val="0"/>
              <c:showPercent val="0"/>
              <c:showBubbleSize val="0"/>
              <c:extLst>
                <c:ext xmlns:c15="http://schemas.microsoft.com/office/drawing/2012/chart" uri="{CE6537A1-D6FC-4f65-9D91-7224C49458BB}">
                  <c15:layout/>
                </c:ext>
              </c:extLst>
            </c:dLbl>
            <c:dLbl>
              <c:idx val="7"/>
              <c:layout/>
              <c:tx>
                <c:rich>
                  <a:bodyPr/>
                  <a:lstStyle/>
                  <a:p>
                    <a:pPr>
                      <a:defRPr sz="1200" b="0"/>
                    </a:pPr>
                    <a:r>
                      <a:rPr lang="en-US" sz="1200" b="0" dirty="0" smtClean="0"/>
                      <a:t>Primary </a:t>
                    </a:r>
                  </a:p>
                  <a:p>
                    <a:pPr>
                      <a:defRPr sz="1200" b="0"/>
                    </a:pPr>
                    <a:r>
                      <a:rPr lang="en-US" sz="1200" b="0" dirty="0" smtClean="0"/>
                      <a:t>care</a:t>
                    </a:r>
                    <a:endParaRPr lang="en-US" sz="1200" dirty="0"/>
                  </a:p>
                </c:rich>
              </c:tx>
              <c:spPr/>
              <c:showLegendKey val="0"/>
              <c:showVal val="1"/>
              <c:showCatName val="0"/>
              <c:showSerName val="0"/>
              <c:showPercent val="0"/>
              <c:showBubbleSize val="0"/>
              <c:extLst>
                <c:ext xmlns:c15="http://schemas.microsoft.com/office/drawing/2012/chart" uri="{CE6537A1-D6FC-4f65-9D91-7224C49458BB}">
                  <c15:layout/>
                </c:ext>
              </c:extLst>
            </c:dLbl>
            <c:dLbl>
              <c:idx val="8"/>
              <c:layout/>
              <c:tx>
                <c:rich>
                  <a:bodyPr/>
                  <a:lstStyle/>
                  <a:p>
                    <a:pPr>
                      <a:defRPr sz="1200" b="0"/>
                    </a:pPr>
                    <a:r>
                      <a:rPr lang="en-US" sz="1200" b="0" dirty="0" smtClean="0"/>
                      <a:t>End of</a:t>
                    </a:r>
                  </a:p>
                  <a:p>
                    <a:pPr>
                      <a:defRPr sz="1200" b="0"/>
                    </a:pPr>
                    <a:r>
                      <a:rPr lang="en-US" sz="1200" b="0" dirty="0" smtClean="0"/>
                      <a:t>life</a:t>
                    </a:r>
                    <a:endParaRPr lang="en-US" sz="1200" dirty="0"/>
                  </a:p>
                </c:rich>
              </c:tx>
              <c:spPr/>
              <c:showLegendKey val="0"/>
              <c:showVal val="1"/>
              <c:showCatName val="0"/>
              <c:showSerName val="0"/>
              <c:showPercent val="0"/>
              <c:showBubbleSize val="0"/>
              <c:extLst>
                <c:ext xmlns:c15="http://schemas.microsoft.com/office/drawing/2012/chart" uri="{CE6537A1-D6FC-4f65-9D91-7224C49458BB}">
                  <c15:layout/>
                </c:ext>
              </c:extLst>
            </c:dLbl>
            <c:dLbl>
              <c:idx val="9"/>
              <c:layout/>
              <c:tx>
                <c:rich>
                  <a:bodyPr/>
                  <a:lstStyle/>
                  <a:p>
                    <a:pPr>
                      <a:defRPr sz="1200" b="0"/>
                    </a:pPr>
                    <a:r>
                      <a:rPr lang="en-US" sz="1200" dirty="0" smtClean="0"/>
                      <a:t>Social care</a:t>
                    </a:r>
                    <a:endParaRPr lang="en-US" sz="1200" dirty="0"/>
                  </a:p>
                </c:rich>
              </c:tx>
              <c:sp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400" b="0"/>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numRef>
              <c:f>Sheet1!$A$2:$A$11</c:f>
              <c:numCache>
                <c:formatCode>General</c:formatCode>
                <c:ptCount val="10"/>
              </c:numCache>
            </c:numRef>
          </c:cat>
          <c:val>
            <c:numRef>
              <c:f>Sheet1!$B$2:$B$11</c:f>
              <c:numCache>
                <c:formatCode>General</c:formatCode>
                <c:ptCount val="10"/>
                <c:pt idx="5">
                  <c:v>20</c:v>
                </c:pt>
                <c:pt idx="6">
                  <c:v>20</c:v>
                </c:pt>
                <c:pt idx="7">
                  <c:v>20</c:v>
                </c:pt>
                <c:pt idx="8">
                  <c:v>20</c:v>
                </c:pt>
                <c:pt idx="9">
                  <c:v>20</c:v>
                </c:pt>
              </c:numCache>
            </c:numRef>
          </c:val>
        </c:ser>
        <c:dLbls>
          <c:showLegendKey val="0"/>
          <c:showVal val="0"/>
          <c:showCatName val="0"/>
          <c:showSerName val="0"/>
          <c:showPercent val="0"/>
          <c:showBubbleSize val="0"/>
          <c:showLeaderLines val="1"/>
        </c:dLbls>
        <c:firstSliceAng val="192"/>
        <c:holeSize val="46"/>
      </c:doughnutChart>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25"/>
    </mc:Choice>
    <mc:Fallback>
      <c:style val="25"/>
    </mc:Fallback>
  </mc:AlternateContent>
  <c:chart>
    <c:autoTitleDeleted val="1"/>
    <c:plotArea>
      <c:layout>
        <c:manualLayout>
          <c:layoutTarget val="inner"/>
          <c:xMode val="edge"/>
          <c:yMode val="edge"/>
          <c:x val="0.20821059336009973"/>
          <c:y val="7.7152021086886888E-2"/>
          <c:w val="0.79112129301283662"/>
          <c:h val="0.97676346268981906"/>
        </c:manualLayout>
      </c:layout>
      <c:doughnutChart>
        <c:varyColors val="1"/>
        <c:ser>
          <c:idx val="0"/>
          <c:order val="0"/>
          <c:tx>
            <c:strRef>
              <c:f>Sheet1!$B$1</c:f>
              <c:strCache>
                <c:ptCount val="1"/>
                <c:pt idx="0">
                  <c:v>Sales</c:v>
                </c:pt>
              </c:strCache>
            </c:strRef>
          </c:tx>
          <c:explosion val="5"/>
          <c:cat>
            <c:numRef>
              <c:f>Sheet1!$A$2:$A$10</c:f>
              <c:numCache>
                <c:formatCode>General</c:formatCode>
                <c:ptCount val="9"/>
              </c:numCache>
            </c:numRef>
          </c:cat>
          <c:val>
            <c:numRef>
              <c:f>Sheet1!$B$2:$B$10</c:f>
              <c:numCache>
                <c:formatCode>General</c:formatCode>
                <c:ptCount val="9"/>
                <c:pt idx="4">
                  <c:v>20</c:v>
                </c:pt>
                <c:pt idx="5">
                  <c:v>20</c:v>
                </c:pt>
                <c:pt idx="6">
                  <c:v>20</c:v>
                </c:pt>
                <c:pt idx="7">
                  <c:v>20</c:v>
                </c:pt>
                <c:pt idx="8">
                  <c:v>20</c:v>
                </c:pt>
              </c:numCache>
            </c:numRef>
          </c:val>
        </c:ser>
        <c:dLbls>
          <c:showLegendKey val="0"/>
          <c:showVal val="0"/>
          <c:showCatName val="0"/>
          <c:showSerName val="0"/>
          <c:showPercent val="0"/>
          <c:showBubbleSize val="0"/>
          <c:showLeaderLines val="1"/>
        </c:dLbls>
        <c:firstSliceAng val="180"/>
        <c:holeSize val="46"/>
      </c:doughnutChart>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783910829814547"/>
          <c:y val="1.502790178401537E-2"/>
          <c:w val="0.75922689810097488"/>
          <c:h val="0.90180350079872107"/>
        </c:manualLayout>
      </c:layout>
      <c:doughnutChart>
        <c:varyColors val="1"/>
        <c:ser>
          <c:idx val="0"/>
          <c:order val="0"/>
          <c:tx>
            <c:strRef>
              <c:f>Sheet1!$B$1</c:f>
              <c:strCache>
                <c:ptCount val="1"/>
                <c:pt idx="0">
                  <c:v>Sales</c:v>
                </c:pt>
              </c:strCache>
            </c:strRef>
          </c:tx>
          <c:spPr>
            <a:effectLst>
              <a:outerShdw blurRad="50800" dist="38100" dir="2700000" algn="tl" rotWithShape="0">
                <a:prstClr val="black">
                  <a:alpha val="40000"/>
                </a:prstClr>
              </a:outerShdw>
            </a:effectLst>
            <a:scene3d>
              <a:camera prst="orthographicFront"/>
              <a:lightRig rig="threePt" dir="t"/>
            </a:scene3d>
            <a:sp3d>
              <a:bevelT/>
            </a:sp3d>
          </c:spPr>
          <c:dPt>
            <c:idx val="0"/>
            <c:bubble3D val="0"/>
            <c:spPr>
              <a:ln>
                <a:noFill/>
              </a:ln>
              <a:effectLst>
                <a:outerShdw blurRad="50800" dist="38100" dir="2700000" algn="tl" rotWithShape="0">
                  <a:prstClr val="black">
                    <a:alpha val="40000"/>
                  </a:prstClr>
                </a:outerShdw>
              </a:effectLst>
              <a:scene3d>
                <a:camera prst="orthographicFront"/>
                <a:lightRig rig="threePt" dir="t"/>
              </a:scene3d>
              <a:sp3d>
                <a:bevelT/>
              </a:sp3d>
            </c:spPr>
          </c:dPt>
          <c:dPt>
            <c:idx val="1"/>
            <c:bubble3D val="0"/>
            <c:spPr>
              <a:ln>
                <a:noFill/>
              </a:ln>
              <a:effectLst>
                <a:outerShdw blurRad="50800" dist="38100" dir="2700000" algn="tl" rotWithShape="0">
                  <a:prstClr val="black">
                    <a:alpha val="40000"/>
                  </a:prstClr>
                </a:outerShdw>
              </a:effectLst>
              <a:scene3d>
                <a:camera prst="orthographicFront"/>
                <a:lightRig rig="threePt" dir="t"/>
              </a:scene3d>
              <a:sp3d>
                <a:bevelT/>
              </a:sp3d>
            </c:spPr>
          </c:dPt>
          <c:dPt>
            <c:idx val="3"/>
            <c:bubble3D val="0"/>
            <c:spPr>
              <a:effectLst>
                <a:outerShdw blurRad="50800" dist="38100" dir="2700000" algn="tl" rotWithShape="0">
                  <a:prstClr val="black">
                    <a:alpha val="40000"/>
                  </a:prstClr>
                </a:outerShdw>
              </a:effectLst>
              <a:scene3d>
                <a:camera prst="orthographicFront"/>
                <a:lightRig rig="soft" dir="t">
                  <a:rot lat="0" lon="0" rev="1800000"/>
                </a:lightRig>
              </a:scene3d>
              <a:sp3d prstMaterial="matte">
                <a:bevelT/>
              </a:sp3d>
            </c:spPr>
          </c:dPt>
          <c:dLbls>
            <c:dLbl>
              <c:idx val="0"/>
              <c:layout/>
              <c:tx>
                <c:rich>
                  <a:bodyPr/>
                  <a:lstStyle/>
                  <a:p>
                    <a:pPr>
                      <a:defRPr sz="1000"/>
                    </a:pPr>
                    <a:r>
                      <a:rPr lang="en-US" sz="1000" dirty="0" smtClean="0"/>
                      <a:t>Other</a:t>
                    </a:r>
                    <a:endParaRPr lang="en-US" sz="1000" dirty="0"/>
                  </a:p>
                </c:rich>
              </c:tx>
              <c:spPr/>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pPr>
                      <a:defRPr sz="1000"/>
                    </a:pPr>
                    <a:r>
                      <a:rPr lang="en-US" sz="1000" baseline="0" dirty="0" smtClean="0"/>
                      <a:t>Diagnostic imaging</a:t>
                    </a:r>
                  </a:p>
                  <a:p>
                    <a:pPr>
                      <a:defRPr sz="1000"/>
                    </a:pPr>
                    <a:r>
                      <a:rPr lang="en-US" sz="1000" baseline="0" dirty="0" smtClean="0"/>
                      <a:t>pathology</a:t>
                    </a:r>
                  </a:p>
                </c:rich>
              </c:tx>
              <c:spPr/>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sz="1000" dirty="0" smtClean="0"/>
                      <a:t>A&amp;E</a:t>
                    </a:r>
                  </a:p>
                  <a:p>
                    <a:r>
                      <a:rPr lang="en-US" sz="1000" dirty="0" smtClean="0"/>
                      <a:t>(type</a:t>
                    </a:r>
                    <a:r>
                      <a:rPr lang="en-US" sz="1000" baseline="0" dirty="0" smtClean="0"/>
                      <a:t> 3)</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tx>
                <c:rich>
                  <a:bodyPr/>
                  <a:lstStyle/>
                  <a:p>
                    <a:pPr>
                      <a:defRPr sz="1000"/>
                    </a:pPr>
                    <a:r>
                      <a:rPr lang="en-US" sz="1000" dirty="0" smtClean="0"/>
                      <a:t>Maternity</a:t>
                    </a:r>
                    <a:r>
                      <a:rPr lang="en-US" sz="1000" baseline="0" dirty="0" smtClean="0"/>
                      <a:t> unit</a:t>
                    </a:r>
                    <a:endParaRPr lang="en-US" sz="1000" dirty="0"/>
                  </a:p>
                </c:rich>
              </c:tx>
              <c:spPr/>
              <c:showLegendKey val="0"/>
              <c:showVal val="1"/>
              <c:showCatName val="0"/>
              <c:showSerName val="0"/>
              <c:showPercent val="0"/>
              <c:showBubbleSize val="0"/>
              <c:extLst>
                <c:ext xmlns:c15="http://schemas.microsoft.com/office/drawing/2012/chart" uri="{CE6537A1-D6FC-4f65-9D91-7224C49458BB}">
                  <c15:layout/>
                </c:ext>
              </c:extLst>
            </c:dLbl>
            <c:dLbl>
              <c:idx val="4"/>
              <c:layout/>
              <c:tx>
                <c:rich>
                  <a:bodyPr/>
                  <a:lstStyle/>
                  <a:p>
                    <a:pPr>
                      <a:defRPr sz="1000"/>
                    </a:pPr>
                    <a:r>
                      <a:rPr lang="en-US" sz="1000" dirty="0" smtClean="0"/>
                      <a:t>Out-</a:t>
                    </a:r>
                  </a:p>
                  <a:p>
                    <a:pPr>
                      <a:defRPr sz="1000"/>
                    </a:pPr>
                    <a:r>
                      <a:rPr lang="en-US" sz="1000" dirty="0" smtClean="0"/>
                      <a:t>patients</a:t>
                    </a:r>
                    <a:endParaRPr lang="en-US" sz="1000" dirty="0"/>
                  </a:p>
                </c:rich>
              </c:tx>
              <c:spPr/>
              <c:showLegendKey val="0"/>
              <c:showVal val="1"/>
              <c:showCatName val="0"/>
              <c:showSerName val="0"/>
              <c:showPercent val="0"/>
              <c:showBubbleSize val="0"/>
              <c:extLst>
                <c:ext xmlns:c15="http://schemas.microsoft.com/office/drawing/2012/chart" uri="{CE6537A1-D6FC-4f65-9D91-7224C49458BB}">
                  <c15:layout/>
                </c:ext>
              </c:extLst>
            </c:dLbl>
            <c:dLbl>
              <c:idx val="5"/>
              <c:layout/>
              <c:tx>
                <c:rich>
                  <a:bodyPr/>
                  <a:lstStyle/>
                  <a:p>
                    <a:pPr>
                      <a:defRPr sz="1000" baseline="0">
                        <a:solidFill>
                          <a:schemeClr val="bg1"/>
                        </a:solidFill>
                      </a:defRPr>
                    </a:pPr>
                    <a:r>
                      <a:rPr lang="en-US" sz="1000" baseline="0" dirty="0" smtClean="0">
                        <a:solidFill>
                          <a:schemeClr val="bg1"/>
                        </a:solidFill>
                      </a:rPr>
                      <a:t>Minor</a:t>
                    </a:r>
                  </a:p>
                  <a:p>
                    <a:pPr>
                      <a:defRPr sz="1000" baseline="0">
                        <a:solidFill>
                          <a:schemeClr val="bg1"/>
                        </a:solidFill>
                      </a:defRPr>
                    </a:pPr>
                    <a:r>
                      <a:rPr lang="en-US" sz="1000" baseline="0" dirty="0" smtClean="0">
                        <a:solidFill>
                          <a:schemeClr val="bg1"/>
                        </a:solidFill>
                      </a:rPr>
                      <a:t>surgery</a:t>
                    </a:r>
                    <a:endParaRPr lang="en-US" sz="1000" baseline="0" dirty="0">
                      <a:solidFill>
                        <a:schemeClr val="bg1"/>
                      </a:solidFill>
                    </a:endParaRPr>
                  </a:p>
                </c:rich>
              </c:tx>
              <c:spPr/>
              <c:showLegendKey val="0"/>
              <c:showVal val="1"/>
              <c:showCatName val="0"/>
              <c:showSerName val="0"/>
              <c:showPercent val="0"/>
              <c:showBubbleSize val="0"/>
              <c:extLst>
                <c:ext xmlns:c15="http://schemas.microsoft.com/office/drawing/2012/chart" uri="{CE6537A1-D6FC-4f65-9D91-7224C49458BB}">
                  <c15:layout/>
                </c:ext>
              </c:extLst>
            </c:dLbl>
            <c:dLbl>
              <c:idx val="6"/>
              <c:layout/>
              <c:tx>
                <c:rich>
                  <a:bodyPr/>
                  <a:lstStyle/>
                  <a:p>
                    <a:pPr>
                      <a:defRPr sz="1000" baseline="0">
                        <a:solidFill>
                          <a:schemeClr val="tx1"/>
                        </a:solidFill>
                      </a:defRPr>
                    </a:pPr>
                    <a:r>
                      <a:rPr lang="en-US" sz="1000" baseline="0" dirty="0" smtClean="0">
                        <a:solidFill>
                          <a:schemeClr val="tx1"/>
                        </a:solidFill>
                      </a:rPr>
                      <a:t>Endoscopy</a:t>
                    </a:r>
                    <a:endParaRPr lang="en-US" sz="1000" baseline="0" dirty="0">
                      <a:solidFill>
                        <a:schemeClr val="tx1"/>
                      </a:solidFill>
                    </a:endParaRPr>
                  </a:p>
                </c:rich>
              </c:tx>
              <c:spPr/>
              <c:showLegendKey val="0"/>
              <c:showVal val="1"/>
              <c:showCatName val="0"/>
              <c:showSerName val="0"/>
              <c:showPercent val="0"/>
              <c:showBubbleSize val="0"/>
              <c:extLst>
                <c:ext xmlns:c15="http://schemas.microsoft.com/office/drawing/2012/chart" uri="{CE6537A1-D6FC-4f65-9D91-7224C49458BB}">
                  <c15:layout/>
                </c:ext>
              </c:extLst>
            </c:dLbl>
            <c:dLbl>
              <c:idx val="7"/>
              <c:layout/>
              <c:tx>
                <c:rich>
                  <a:bodyPr/>
                  <a:lstStyle/>
                  <a:p>
                    <a:pPr>
                      <a:defRPr sz="1000"/>
                    </a:pPr>
                    <a:r>
                      <a:rPr lang="en-US" sz="1000" dirty="0" err="1" smtClean="0"/>
                      <a:t>Paediatric</a:t>
                    </a:r>
                    <a:r>
                      <a:rPr lang="en-US" sz="1000" baseline="0" dirty="0" smtClean="0"/>
                      <a:t> assessment</a:t>
                    </a:r>
                    <a:endParaRPr lang="en-US" sz="1000" dirty="0" smtClean="0"/>
                  </a:p>
                </c:rich>
              </c:tx>
              <c:spPr/>
              <c:showLegendKey val="0"/>
              <c:showVal val="1"/>
              <c:showCatName val="0"/>
              <c:showSerName val="0"/>
              <c:showPercent val="0"/>
              <c:showBubbleSize val="0"/>
              <c:extLst>
                <c:ext xmlns:c15="http://schemas.microsoft.com/office/drawing/2012/chart" uri="{CE6537A1-D6FC-4f65-9D91-7224C49458BB}">
                  <c15:layout/>
                </c:ext>
              </c:extLst>
            </c:dLbl>
            <c:dLbl>
              <c:idx val="8"/>
              <c:layout/>
              <c:tx>
                <c:rich>
                  <a:bodyPr/>
                  <a:lstStyle/>
                  <a:p>
                    <a:pPr>
                      <a:defRPr sz="1000"/>
                    </a:pPr>
                    <a:r>
                      <a:rPr lang="en-US" sz="1000" dirty="0" smtClean="0"/>
                      <a:t>Elective</a:t>
                    </a:r>
                  </a:p>
                  <a:p>
                    <a:pPr>
                      <a:defRPr sz="1000"/>
                    </a:pPr>
                    <a:r>
                      <a:rPr lang="en-US" sz="1000" dirty="0" smtClean="0"/>
                      <a:t>surgery</a:t>
                    </a:r>
                    <a:endParaRPr lang="en-US" sz="1000" dirty="0"/>
                  </a:p>
                </c:rich>
              </c:tx>
              <c:sp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numRef>
              <c:f>Sheet1!$A$2:$A$10</c:f>
              <c:numCache>
                <c:formatCode>General</c:formatCode>
                <c:ptCount val="9"/>
              </c:numCache>
            </c:numRef>
          </c:cat>
          <c:val>
            <c:numRef>
              <c:f>Sheet1!$B$2:$B$10</c:f>
              <c:numCache>
                <c:formatCode>General</c:formatCode>
                <c:ptCount val="9"/>
                <c:pt idx="0">
                  <c:v>12.5</c:v>
                </c:pt>
                <c:pt idx="1">
                  <c:v>12.5</c:v>
                </c:pt>
                <c:pt idx="2">
                  <c:v>12.5</c:v>
                </c:pt>
                <c:pt idx="3">
                  <c:v>12.5</c:v>
                </c:pt>
                <c:pt idx="4">
                  <c:v>12.5</c:v>
                </c:pt>
                <c:pt idx="5">
                  <c:v>12.5</c:v>
                </c:pt>
                <c:pt idx="6">
                  <c:v>12.5</c:v>
                </c:pt>
                <c:pt idx="7">
                  <c:v>12.5</c:v>
                </c:pt>
                <c:pt idx="8">
                  <c:v>12.5</c:v>
                </c:pt>
              </c:numCache>
            </c:numRef>
          </c:val>
        </c:ser>
        <c:dLbls>
          <c:showLegendKey val="0"/>
          <c:showVal val="0"/>
          <c:showCatName val="0"/>
          <c:showSerName val="0"/>
          <c:showPercent val="0"/>
          <c:showBubbleSize val="0"/>
          <c:showLeaderLines val="1"/>
        </c:dLbls>
        <c:firstSliceAng val="165"/>
        <c:holeSize val="31"/>
      </c:doughnutChart>
      <c:spPr>
        <a:scene3d>
          <a:camera prst="orthographicFront"/>
          <a:lightRig rig="threePt" dir="t"/>
        </a:scene3d>
        <a:sp3d>
          <a:bevelT/>
        </a:sp3d>
      </c:spPr>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25"/>
    </mc:Choice>
    <mc:Fallback>
      <c:style val="25"/>
    </mc:Fallback>
  </mc:AlternateContent>
  <c:chart>
    <c:autoTitleDeleted val="1"/>
    <c:plotArea>
      <c:layout>
        <c:manualLayout>
          <c:layoutTarget val="inner"/>
          <c:xMode val="edge"/>
          <c:yMode val="edge"/>
          <c:x val="0.20821103636507032"/>
          <c:y val="1.6712898491428665E-2"/>
          <c:w val="0.79112129301283662"/>
          <c:h val="0.97676346268981795"/>
        </c:manualLayout>
      </c:layout>
      <c:doughnutChart>
        <c:varyColors val="1"/>
        <c:ser>
          <c:idx val="0"/>
          <c:order val="0"/>
          <c:tx>
            <c:strRef>
              <c:f>Sheet1!$B$1</c:f>
              <c:strCache>
                <c:ptCount val="1"/>
                <c:pt idx="0">
                  <c:v>Sales</c:v>
                </c:pt>
              </c:strCache>
            </c:strRef>
          </c:tx>
          <c:explosion val="5"/>
          <c:dLbls>
            <c:dLbl>
              <c:idx val="4"/>
              <c:layout/>
              <c:tx>
                <c:rich>
                  <a:bodyPr/>
                  <a:lstStyle/>
                  <a:p>
                    <a:r>
                      <a:rPr lang="en-US" sz="1100" smtClean="0"/>
                      <a:t>A</a:t>
                    </a:r>
                    <a:r>
                      <a:rPr lang="en-US" smtClean="0"/>
                      <a:t>cute</a:t>
                    </a:r>
                  </a:p>
                  <a:p>
                    <a:r>
                      <a:rPr lang="en-US" smtClean="0"/>
                      <a:t>surgical</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5"/>
              <c:layout/>
              <c:tx>
                <c:rich>
                  <a:bodyPr/>
                  <a:lstStyle/>
                  <a:p>
                    <a:r>
                      <a:rPr lang="en-US" sz="1100" smtClean="0"/>
                      <a:t>P</a:t>
                    </a:r>
                    <a:r>
                      <a:rPr lang="en-US" smtClean="0"/>
                      <a:t>aediatrics</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6"/>
              <c:layout/>
              <c:tx>
                <c:rich>
                  <a:bodyPr/>
                  <a:lstStyle/>
                  <a:p>
                    <a:r>
                      <a:rPr lang="en-US" sz="1100" smtClean="0"/>
                      <a:t>O</a:t>
                    </a:r>
                    <a:r>
                      <a:rPr lang="en-US" smtClean="0"/>
                      <a:t>bstetric maternity</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7"/>
              <c:layout/>
              <c:tx>
                <c:rich>
                  <a:bodyPr/>
                  <a:lstStyle/>
                  <a:p>
                    <a:r>
                      <a:rPr lang="en-US" sz="1100" smtClean="0"/>
                      <a:t>A</a:t>
                    </a:r>
                    <a:r>
                      <a:rPr lang="en-US" smtClean="0"/>
                      <a:t>cute</a:t>
                    </a:r>
                  </a:p>
                  <a:p>
                    <a:r>
                      <a:rPr lang="en-US" smtClean="0"/>
                      <a:t>medical</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dLbl>
              <c:idx val="8"/>
              <c:layout/>
              <c:tx>
                <c:rich>
                  <a:bodyPr/>
                  <a:lstStyle/>
                  <a:p>
                    <a:r>
                      <a:rPr lang="en-US" sz="1100" smtClean="0"/>
                      <a:t>C</a:t>
                    </a:r>
                    <a:r>
                      <a:rPr lang="en-US" smtClean="0"/>
                      <a:t>ritical</a:t>
                    </a:r>
                    <a:r>
                      <a:rPr lang="en-US" baseline="0" smtClean="0"/>
                      <a:t> care</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100"/>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numRef>
              <c:f>Sheet1!$A$2:$A$10</c:f>
              <c:numCache>
                <c:formatCode>General</c:formatCode>
                <c:ptCount val="9"/>
              </c:numCache>
            </c:numRef>
          </c:cat>
          <c:val>
            <c:numRef>
              <c:f>Sheet1!$B$2:$B$10</c:f>
              <c:numCache>
                <c:formatCode>General</c:formatCode>
                <c:ptCount val="9"/>
                <c:pt idx="4">
                  <c:v>20</c:v>
                </c:pt>
                <c:pt idx="5">
                  <c:v>20</c:v>
                </c:pt>
                <c:pt idx="6">
                  <c:v>20</c:v>
                </c:pt>
                <c:pt idx="7">
                  <c:v>20</c:v>
                </c:pt>
                <c:pt idx="8">
                  <c:v>20</c:v>
                </c:pt>
              </c:numCache>
            </c:numRef>
          </c:val>
        </c:ser>
        <c:dLbls>
          <c:showLegendKey val="0"/>
          <c:showVal val="0"/>
          <c:showCatName val="0"/>
          <c:showSerName val="0"/>
          <c:showPercent val="0"/>
          <c:showBubbleSize val="0"/>
          <c:showLeaderLines val="1"/>
        </c:dLbls>
        <c:firstSliceAng val="180"/>
        <c:holeSize val="46"/>
      </c:doughnutChart>
    </c:plotArea>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783910829814547"/>
          <c:y val="1.5027901784015398E-2"/>
          <c:w val="0.76170189793857201"/>
          <c:h val="0.85620513128739961"/>
        </c:manualLayout>
      </c:layout>
      <c:doughnutChart>
        <c:varyColors val="1"/>
        <c:ser>
          <c:idx val="0"/>
          <c:order val="0"/>
          <c:tx>
            <c:strRef>
              <c:f>Sheet1!$B$1</c:f>
              <c:strCache>
                <c:ptCount val="1"/>
                <c:pt idx="0">
                  <c:v>Sales</c:v>
                </c:pt>
              </c:strCache>
            </c:strRef>
          </c:tx>
          <c:spPr>
            <a:effectLst>
              <a:outerShdw blurRad="50800" dist="38100" dir="2700000" algn="tl" rotWithShape="0">
                <a:prstClr val="black">
                  <a:alpha val="40000"/>
                </a:prstClr>
              </a:outerShdw>
            </a:effectLst>
            <a:scene3d>
              <a:camera prst="orthographicFront"/>
              <a:lightRig rig="threePt" dir="t"/>
            </a:scene3d>
            <a:sp3d>
              <a:bevelT/>
            </a:sp3d>
          </c:spPr>
          <c:explosion val="22"/>
          <c:dPt>
            <c:idx val="0"/>
            <c:bubble3D val="0"/>
            <c:spPr>
              <a:ln>
                <a:noFill/>
              </a:ln>
              <a:effectLst>
                <a:outerShdw blurRad="50800" dist="38100" dir="2700000" algn="tl" rotWithShape="0">
                  <a:prstClr val="black">
                    <a:alpha val="40000"/>
                  </a:prstClr>
                </a:outerShdw>
              </a:effectLst>
              <a:scene3d>
                <a:camera prst="orthographicFront"/>
                <a:lightRig rig="threePt" dir="t"/>
              </a:scene3d>
              <a:sp3d>
                <a:bevelT/>
              </a:sp3d>
            </c:spPr>
          </c:dPt>
          <c:dPt>
            <c:idx val="1"/>
            <c:bubble3D val="0"/>
            <c:spPr>
              <a:ln>
                <a:noFill/>
              </a:ln>
              <a:effectLst>
                <a:outerShdw blurRad="50800" dist="38100" dir="2700000" algn="tl" rotWithShape="0">
                  <a:prstClr val="black">
                    <a:alpha val="40000"/>
                  </a:prstClr>
                </a:outerShdw>
              </a:effectLst>
              <a:scene3d>
                <a:camera prst="orthographicFront"/>
                <a:lightRig rig="threePt" dir="t"/>
              </a:scene3d>
              <a:sp3d>
                <a:bevelT/>
              </a:sp3d>
            </c:spPr>
          </c:dPt>
          <c:dPt>
            <c:idx val="3"/>
            <c:bubble3D val="0"/>
            <c:spPr>
              <a:effectLst>
                <a:outerShdw blurRad="50800" dist="38100" dir="2700000" algn="tl" rotWithShape="0">
                  <a:prstClr val="black">
                    <a:alpha val="40000"/>
                  </a:prstClr>
                </a:outerShdw>
              </a:effectLst>
              <a:scene3d>
                <a:camera prst="orthographicFront"/>
                <a:lightRig rig="soft" dir="t">
                  <a:rot lat="0" lon="0" rev="1800000"/>
                </a:lightRig>
              </a:scene3d>
              <a:sp3d prstMaterial="matte">
                <a:bevelT/>
              </a:sp3d>
            </c:spPr>
          </c:dPt>
          <c:cat>
            <c:numRef>
              <c:f>Sheet1!$A$2:$A$10</c:f>
              <c:numCache>
                <c:formatCode>General</c:formatCode>
                <c:ptCount val="9"/>
              </c:numCache>
            </c:numRef>
          </c:cat>
          <c:val>
            <c:numRef>
              <c:f>Sheet1!$B$2:$B$10</c:f>
              <c:numCache>
                <c:formatCode>General</c:formatCode>
                <c:ptCount val="9"/>
                <c:pt idx="0">
                  <c:v>12.5</c:v>
                </c:pt>
                <c:pt idx="1">
                  <c:v>12.5</c:v>
                </c:pt>
                <c:pt idx="2">
                  <c:v>12.5</c:v>
                </c:pt>
                <c:pt idx="3">
                  <c:v>12.5</c:v>
                </c:pt>
                <c:pt idx="4">
                  <c:v>12.5</c:v>
                </c:pt>
                <c:pt idx="5">
                  <c:v>12.5</c:v>
                </c:pt>
                <c:pt idx="6">
                  <c:v>12.5</c:v>
                </c:pt>
                <c:pt idx="7">
                  <c:v>12.5</c:v>
                </c:pt>
                <c:pt idx="8">
                  <c:v>12.5</c:v>
                </c:pt>
              </c:numCache>
            </c:numRef>
          </c:val>
        </c:ser>
        <c:dLbls>
          <c:showLegendKey val="0"/>
          <c:showVal val="0"/>
          <c:showCatName val="0"/>
          <c:showSerName val="0"/>
          <c:showPercent val="0"/>
          <c:showBubbleSize val="0"/>
          <c:showLeaderLines val="1"/>
        </c:dLbls>
        <c:firstSliceAng val="165"/>
        <c:holeSize val="31"/>
      </c:doughnutChart>
      <c:spPr>
        <a:scene3d>
          <a:camera prst="orthographicFront"/>
          <a:lightRig rig="threePt" dir="t"/>
        </a:scene3d>
        <a:sp3d>
          <a:bevelT/>
        </a:sp3d>
      </c:spPr>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30"/>
    </mc:Choice>
    <mc:Fallback>
      <c:style val="30"/>
    </mc:Fallback>
  </mc:AlternateContent>
  <c:chart>
    <c:autoTitleDeleted val="1"/>
    <c:plotArea>
      <c:layout>
        <c:manualLayout>
          <c:layoutTarget val="inner"/>
          <c:xMode val="edge"/>
          <c:yMode val="edge"/>
          <c:x val="0.15945435925831491"/>
          <c:y val="1.1768778656886313E-2"/>
          <c:w val="0.79112129301283662"/>
          <c:h val="0.97676346268981895"/>
        </c:manualLayout>
      </c:layout>
      <c:doughnutChart>
        <c:varyColors val="1"/>
        <c:ser>
          <c:idx val="0"/>
          <c:order val="0"/>
          <c:tx>
            <c:strRef>
              <c:f>Sheet1!$B$1</c:f>
              <c:strCache>
                <c:ptCount val="1"/>
                <c:pt idx="0">
                  <c:v>Sales</c:v>
                </c:pt>
              </c:strCache>
            </c:strRef>
          </c:tx>
          <c:explosion val="5"/>
          <c:cat>
            <c:numRef>
              <c:f>Sheet1!$A$2:$A$10</c:f>
              <c:numCache>
                <c:formatCode>General</c:formatCode>
                <c:ptCount val="9"/>
              </c:numCache>
            </c:numRef>
          </c:cat>
          <c:val>
            <c:numRef>
              <c:f>Sheet1!$B$2:$B$10</c:f>
              <c:numCache>
                <c:formatCode>General</c:formatCode>
                <c:ptCount val="9"/>
                <c:pt idx="5">
                  <c:v>20</c:v>
                </c:pt>
                <c:pt idx="6">
                  <c:v>20</c:v>
                </c:pt>
                <c:pt idx="7">
                  <c:v>20</c:v>
                </c:pt>
                <c:pt idx="8">
                  <c:v>20</c:v>
                </c:pt>
              </c:numCache>
            </c:numRef>
          </c:val>
        </c:ser>
        <c:dLbls>
          <c:showLegendKey val="0"/>
          <c:showVal val="0"/>
          <c:showCatName val="0"/>
          <c:showSerName val="0"/>
          <c:showPercent val="0"/>
          <c:showBubbleSize val="0"/>
          <c:showLeaderLines val="1"/>
        </c:dLbls>
        <c:firstSliceAng val="192"/>
        <c:holeSize val="46"/>
      </c:doughnutChart>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25"/>
    </mc:Choice>
    <mc:Fallback>
      <c:style val="25"/>
    </mc:Fallback>
  </mc:AlternateContent>
  <c:chart>
    <c:autoTitleDeleted val="1"/>
    <c:plotArea>
      <c:layout>
        <c:manualLayout>
          <c:layoutTarget val="inner"/>
          <c:xMode val="edge"/>
          <c:yMode val="edge"/>
          <c:x val="0.20821059336009995"/>
          <c:y val="7.7152021086886985E-2"/>
          <c:w val="0.79112129301283662"/>
          <c:h val="0.97676346268982028"/>
        </c:manualLayout>
      </c:layout>
      <c:doughnutChart>
        <c:varyColors val="1"/>
        <c:ser>
          <c:idx val="0"/>
          <c:order val="0"/>
          <c:tx>
            <c:strRef>
              <c:f>Sheet1!$B$1</c:f>
              <c:strCache>
                <c:ptCount val="1"/>
                <c:pt idx="0">
                  <c:v>Sales</c:v>
                </c:pt>
              </c:strCache>
            </c:strRef>
          </c:tx>
          <c:explosion val="5"/>
          <c:cat>
            <c:numRef>
              <c:f>Sheet1!$A$2:$A$10</c:f>
              <c:numCache>
                <c:formatCode>General</c:formatCode>
                <c:ptCount val="9"/>
              </c:numCache>
            </c:numRef>
          </c:cat>
          <c:val>
            <c:numRef>
              <c:f>Sheet1!$B$2:$B$10</c:f>
              <c:numCache>
                <c:formatCode>General</c:formatCode>
                <c:ptCount val="9"/>
                <c:pt idx="4">
                  <c:v>20</c:v>
                </c:pt>
                <c:pt idx="5">
                  <c:v>20</c:v>
                </c:pt>
                <c:pt idx="6">
                  <c:v>20</c:v>
                </c:pt>
                <c:pt idx="7">
                  <c:v>20</c:v>
                </c:pt>
                <c:pt idx="8">
                  <c:v>20</c:v>
                </c:pt>
              </c:numCache>
            </c:numRef>
          </c:val>
        </c:ser>
        <c:dLbls>
          <c:showLegendKey val="0"/>
          <c:showVal val="0"/>
          <c:showCatName val="0"/>
          <c:showSerName val="0"/>
          <c:showPercent val="0"/>
          <c:showBubbleSize val="0"/>
          <c:showLeaderLines val="1"/>
        </c:dLbls>
        <c:firstSliceAng val="180"/>
        <c:holeSize val="46"/>
      </c:doughnutChart>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11419268138769063"/>
          <c:y val="1.6251011029069231E-3"/>
          <c:w val="0.79112129301283662"/>
          <c:h val="0.97676346268981895"/>
        </c:manualLayout>
      </c:layout>
      <c:doughnutChart>
        <c:varyColors val="1"/>
        <c:ser>
          <c:idx val="0"/>
          <c:order val="0"/>
          <c:tx>
            <c:strRef>
              <c:f>Sheet1!$B$1</c:f>
              <c:strCache>
                <c:ptCount val="1"/>
                <c:pt idx="0">
                  <c:v>Sales</c:v>
                </c:pt>
              </c:strCache>
            </c:strRef>
          </c:tx>
          <c:explosion val="5"/>
          <c:dLbls>
            <c:dLbl>
              <c:idx val="4"/>
              <c:layout/>
              <c:tx>
                <c:rich>
                  <a:bodyPr/>
                  <a:lstStyle/>
                  <a:p>
                    <a:r>
                      <a:rPr lang="en-US" sz="1200" b="0" dirty="0" smtClean="0"/>
                      <a:t>E</a:t>
                    </a:r>
                    <a:r>
                      <a:rPr lang="en-US" sz="1400" b="0" dirty="0" smtClean="0"/>
                      <a:t>nd</a:t>
                    </a:r>
                    <a:r>
                      <a:rPr lang="en-US" sz="1400" b="0" baseline="0" dirty="0" smtClean="0"/>
                      <a:t> of life</a:t>
                    </a:r>
                    <a:endParaRPr lang="en-US" dirty="0" smtClean="0"/>
                  </a:p>
                </c:rich>
              </c:tx>
              <c:showLegendKey val="0"/>
              <c:showVal val="1"/>
              <c:showCatName val="0"/>
              <c:showSerName val="0"/>
              <c:showPercent val="0"/>
              <c:showBubbleSize val="0"/>
              <c:extLst>
                <c:ext xmlns:c15="http://schemas.microsoft.com/office/drawing/2012/chart" uri="{CE6537A1-D6FC-4f65-9D91-7224C49458BB}"/>
              </c:extLst>
            </c:dLbl>
            <c:dLbl>
              <c:idx val="5"/>
              <c:layout/>
              <c:tx>
                <c:rich>
                  <a:bodyPr/>
                  <a:lstStyle/>
                  <a:p>
                    <a:r>
                      <a:rPr lang="en-US" sz="1200" b="0" dirty="0" smtClean="0"/>
                      <a:t>S</a:t>
                    </a:r>
                    <a:r>
                      <a:rPr lang="en-US" sz="1400" b="0" dirty="0" smtClean="0"/>
                      <a:t>PA</a:t>
                    </a:r>
                    <a:endParaRPr lang="en-US" dirty="0"/>
                  </a:p>
                </c:rich>
              </c:tx>
              <c:showLegendKey val="0"/>
              <c:showVal val="1"/>
              <c:showCatName val="0"/>
              <c:showSerName val="0"/>
              <c:showPercent val="0"/>
              <c:showBubbleSize val="0"/>
              <c:extLst>
                <c:ext xmlns:c15="http://schemas.microsoft.com/office/drawing/2012/chart" uri="{CE6537A1-D6FC-4f65-9D91-7224C49458BB}"/>
              </c:extLst>
            </c:dLbl>
            <c:dLbl>
              <c:idx val="6"/>
              <c:layout/>
              <c:tx>
                <c:rich>
                  <a:bodyPr rot="0"/>
                  <a:lstStyle/>
                  <a:p>
                    <a:pPr>
                      <a:defRPr sz="1200"/>
                    </a:pPr>
                    <a:r>
                      <a:rPr lang="en-US" sz="1200" b="0" dirty="0" smtClean="0"/>
                      <a:t>Inform</a:t>
                    </a:r>
                    <a:r>
                      <a:rPr lang="en-US" sz="1200" b="0" baseline="0" dirty="0" smtClean="0"/>
                      <a:t> and empower</a:t>
                    </a:r>
                    <a:endParaRPr lang="en-US" sz="1200" dirty="0"/>
                  </a:p>
                </c:rich>
              </c:tx>
              <c:spPr/>
              <c:showLegendKey val="0"/>
              <c:showVal val="1"/>
              <c:showCatName val="0"/>
              <c:showSerName val="0"/>
              <c:showPercent val="0"/>
              <c:showBubbleSize val="0"/>
              <c:extLst>
                <c:ext xmlns:c15="http://schemas.microsoft.com/office/drawing/2012/chart" uri="{CE6537A1-D6FC-4f65-9D91-7224C49458BB}">
                  <c15:layout/>
                </c:ext>
              </c:extLst>
            </c:dLbl>
            <c:dLbl>
              <c:idx val="7"/>
              <c:layout/>
              <c:tx>
                <c:rich>
                  <a:bodyPr/>
                  <a:lstStyle/>
                  <a:p>
                    <a:r>
                      <a:rPr lang="en-US" sz="1200" b="0" dirty="0" smtClean="0"/>
                      <a:t>Early identification</a:t>
                    </a:r>
                    <a:r>
                      <a:rPr lang="en-US" sz="1200" b="0" baseline="0" dirty="0" smtClean="0"/>
                      <a:t> of needs</a:t>
                    </a:r>
                    <a:endParaRPr lang="en-US" sz="1200" dirty="0"/>
                  </a:p>
                </c:rich>
              </c:tx>
              <c:showLegendKey val="0"/>
              <c:showVal val="1"/>
              <c:showCatName val="0"/>
              <c:showSerName val="0"/>
              <c:showPercent val="0"/>
              <c:showBubbleSize val="0"/>
              <c:extLst>
                <c:ext xmlns:c15="http://schemas.microsoft.com/office/drawing/2012/chart" uri="{CE6537A1-D6FC-4f65-9D91-7224C49458BB}">
                  <c15:layout/>
                </c:ext>
              </c:extLst>
            </c:dLbl>
            <c:dLbl>
              <c:idx val="8"/>
              <c:layout/>
              <c:tx>
                <c:rich>
                  <a:bodyPr/>
                  <a:lstStyle/>
                  <a:p>
                    <a:r>
                      <a:rPr lang="en-US" sz="1200" b="0" dirty="0" smtClean="0"/>
                      <a:t>Strengthen</a:t>
                    </a:r>
                  </a:p>
                  <a:p>
                    <a:r>
                      <a:rPr lang="en-US" sz="1200" b="0" dirty="0" smtClean="0"/>
                      <a:t>communities</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numRef>
              <c:f>Sheet1!$A$2:$A$10</c:f>
              <c:numCache>
                <c:formatCode>General</c:formatCode>
                <c:ptCount val="9"/>
              </c:numCache>
            </c:numRef>
          </c:cat>
          <c:val>
            <c:numRef>
              <c:f>Sheet1!$B$2:$B$10</c:f>
              <c:numCache>
                <c:formatCode>General</c:formatCode>
                <c:ptCount val="9"/>
                <c:pt idx="6">
                  <c:v>33</c:v>
                </c:pt>
                <c:pt idx="7">
                  <c:v>33</c:v>
                </c:pt>
                <c:pt idx="8">
                  <c:v>33</c:v>
                </c:pt>
              </c:numCache>
            </c:numRef>
          </c:val>
        </c:ser>
        <c:dLbls>
          <c:showLegendKey val="0"/>
          <c:showVal val="0"/>
          <c:showCatName val="0"/>
          <c:showSerName val="0"/>
          <c:showPercent val="0"/>
          <c:showBubbleSize val="0"/>
          <c:showLeaderLines val="1"/>
        </c:dLbls>
        <c:firstSliceAng val="129"/>
        <c:holeSize val="46"/>
      </c:doughnutChart>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783910829814547"/>
          <c:y val="1.5027901784015398E-2"/>
          <c:w val="0.76170189793857201"/>
          <c:h val="0.85620513128739961"/>
        </c:manualLayout>
      </c:layout>
      <c:doughnutChart>
        <c:varyColors val="1"/>
        <c:ser>
          <c:idx val="0"/>
          <c:order val="0"/>
          <c:tx>
            <c:strRef>
              <c:f>Sheet1!$B$1</c:f>
              <c:strCache>
                <c:ptCount val="1"/>
                <c:pt idx="0">
                  <c:v>Sales</c:v>
                </c:pt>
              </c:strCache>
            </c:strRef>
          </c:tx>
          <c:spPr>
            <a:effectLst>
              <a:outerShdw blurRad="50800" dist="38100" dir="2700000" algn="tl" rotWithShape="0">
                <a:prstClr val="black">
                  <a:alpha val="40000"/>
                </a:prstClr>
              </a:outerShdw>
            </a:effectLst>
            <a:scene3d>
              <a:camera prst="orthographicFront"/>
              <a:lightRig rig="threePt" dir="t"/>
            </a:scene3d>
            <a:sp3d>
              <a:bevelT/>
            </a:sp3d>
          </c:spPr>
          <c:explosion val="22"/>
          <c:dPt>
            <c:idx val="0"/>
            <c:bubble3D val="0"/>
            <c:spPr>
              <a:ln>
                <a:noFill/>
              </a:ln>
              <a:effectLst>
                <a:outerShdw blurRad="50800" dist="38100" dir="2700000" algn="tl" rotWithShape="0">
                  <a:prstClr val="black">
                    <a:alpha val="40000"/>
                  </a:prstClr>
                </a:outerShdw>
              </a:effectLst>
              <a:scene3d>
                <a:camera prst="orthographicFront"/>
                <a:lightRig rig="threePt" dir="t"/>
              </a:scene3d>
              <a:sp3d>
                <a:bevelT/>
              </a:sp3d>
            </c:spPr>
          </c:dPt>
          <c:dPt>
            <c:idx val="1"/>
            <c:bubble3D val="0"/>
            <c:spPr>
              <a:ln>
                <a:noFill/>
              </a:ln>
              <a:effectLst>
                <a:outerShdw blurRad="50800" dist="38100" dir="2700000" algn="tl" rotWithShape="0">
                  <a:prstClr val="black">
                    <a:alpha val="40000"/>
                  </a:prstClr>
                </a:outerShdw>
              </a:effectLst>
              <a:scene3d>
                <a:camera prst="orthographicFront"/>
                <a:lightRig rig="threePt" dir="t"/>
              </a:scene3d>
              <a:sp3d>
                <a:bevelT/>
              </a:sp3d>
            </c:spPr>
          </c:dPt>
          <c:dPt>
            <c:idx val="3"/>
            <c:bubble3D val="0"/>
            <c:spPr>
              <a:effectLst>
                <a:outerShdw blurRad="50800" dist="38100" dir="2700000" algn="tl" rotWithShape="0">
                  <a:prstClr val="black">
                    <a:alpha val="40000"/>
                  </a:prstClr>
                </a:outerShdw>
              </a:effectLst>
              <a:scene3d>
                <a:camera prst="orthographicFront"/>
                <a:lightRig rig="soft" dir="t">
                  <a:rot lat="0" lon="0" rev="1800000"/>
                </a:lightRig>
              </a:scene3d>
              <a:sp3d prstMaterial="matte">
                <a:bevelT/>
              </a:sp3d>
            </c:spPr>
          </c:dPt>
          <c:cat>
            <c:numRef>
              <c:f>Sheet1!$A$2:$A$10</c:f>
              <c:numCache>
                <c:formatCode>General</c:formatCode>
                <c:ptCount val="9"/>
              </c:numCache>
            </c:numRef>
          </c:cat>
          <c:val>
            <c:numRef>
              <c:f>Sheet1!$B$2:$B$10</c:f>
              <c:numCache>
                <c:formatCode>General</c:formatCode>
                <c:ptCount val="9"/>
                <c:pt idx="0">
                  <c:v>12.5</c:v>
                </c:pt>
                <c:pt idx="1">
                  <c:v>12.5</c:v>
                </c:pt>
                <c:pt idx="2">
                  <c:v>12.5</c:v>
                </c:pt>
                <c:pt idx="3">
                  <c:v>12.5</c:v>
                </c:pt>
                <c:pt idx="4">
                  <c:v>12.5</c:v>
                </c:pt>
                <c:pt idx="5">
                  <c:v>12.5</c:v>
                </c:pt>
                <c:pt idx="6">
                  <c:v>12.5</c:v>
                </c:pt>
                <c:pt idx="7">
                  <c:v>12.5</c:v>
                </c:pt>
                <c:pt idx="8">
                  <c:v>12.5</c:v>
                </c:pt>
              </c:numCache>
            </c:numRef>
          </c:val>
        </c:ser>
        <c:dLbls>
          <c:showLegendKey val="0"/>
          <c:showVal val="0"/>
          <c:showCatName val="0"/>
          <c:showSerName val="0"/>
          <c:showPercent val="0"/>
          <c:showBubbleSize val="0"/>
          <c:showLeaderLines val="1"/>
        </c:dLbls>
        <c:firstSliceAng val="165"/>
        <c:holeSize val="31"/>
      </c:doughnutChart>
      <c:spPr>
        <a:scene3d>
          <a:camera prst="orthographicFront"/>
          <a:lightRig rig="threePt" dir="t"/>
        </a:scene3d>
        <a:sp3d>
          <a:bevelT/>
        </a:sp3d>
      </c:spPr>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30"/>
    </mc:Choice>
    <mc:Fallback>
      <c:style val="30"/>
    </mc:Fallback>
  </mc:AlternateContent>
  <c:chart>
    <c:autoTitleDeleted val="1"/>
    <c:plotArea>
      <c:layout>
        <c:manualLayout>
          <c:layoutTarget val="inner"/>
          <c:xMode val="edge"/>
          <c:yMode val="edge"/>
          <c:x val="0.15945435925831491"/>
          <c:y val="1.1768778656886313E-2"/>
          <c:w val="0.79112129301283662"/>
          <c:h val="0.97676346268981895"/>
        </c:manualLayout>
      </c:layout>
      <c:doughnutChart>
        <c:varyColors val="1"/>
        <c:ser>
          <c:idx val="0"/>
          <c:order val="0"/>
          <c:tx>
            <c:strRef>
              <c:f>Sheet1!$B$1</c:f>
              <c:strCache>
                <c:ptCount val="1"/>
                <c:pt idx="0">
                  <c:v>Sales</c:v>
                </c:pt>
              </c:strCache>
            </c:strRef>
          </c:tx>
          <c:explosion val="5"/>
          <c:cat>
            <c:numRef>
              <c:f>Sheet1!$A$2:$A$10</c:f>
              <c:numCache>
                <c:formatCode>General</c:formatCode>
                <c:ptCount val="9"/>
              </c:numCache>
            </c:numRef>
          </c:cat>
          <c:val>
            <c:numRef>
              <c:f>Sheet1!$B$2:$B$10</c:f>
              <c:numCache>
                <c:formatCode>General</c:formatCode>
                <c:ptCount val="9"/>
                <c:pt idx="5">
                  <c:v>20</c:v>
                </c:pt>
                <c:pt idx="6">
                  <c:v>20</c:v>
                </c:pt>
                <c:pt idx="7">
                  <c:v>20</c:v>
                </c:pt>
                <c:pt idx="8">
                  <c:v>20</c:v>
                </c:pt>
              </c:numCache>
            </c:numRef>
          </c:val>
        </c:ser>
        <c:dLbls>
          <c:showLegendKey val="0"/>
          <c:showVal val="0"/>
          <c:showCatName val="0"/>
          <c:showSerName val="0"/>
          <c:showPercent val="0"/>
          <c:showBubbleSize val="0"/>
          <c:showLeaderLines val="1"/>
        </c:dLbls>
        <c:firstSliceAng val="192"/>
        <c:holeSize val="46"/>
      </c:doughnutChart>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25"/>
    </mc:Choice>
    <mc:Fallback>
      <c:style val="25"/>
    </mc:Fallback>
  </mc:AlternateContent>
  <c:chart>
    <c:autoTitleDeleted val="1"/>
    <c:plotArea>
      <c:layout>
        <c:manualLayout>
          <c:layoutTarget val="inner"/>
          <c:xMode val="edge"/>
          <c:yMode val="edge"/>
          <c:x val="0.20821059336009995"/>
          <c:y val="7.7152021086886985E-2"/>
          <c:w val="0.79112129301283662"/>
          <c:h val="0.97676346268982028"/>
        </c:manualLayout>
      </c:layout>
      <c:doughnutChart>
        <c:varyColors val="1"/>
        <c:ser>
          <c:idx val="0"/>
          <c:order val="0"/>
          <c:tx>
            <c:strRef>
              <c:f>Sheet1!$B$1</c:f>
              <c:strCache>
                <c:ptCount val="1"/>
                <c:pt idx="0">
                  <c:v>Sales</c:v>
                </c:pt>
              </c:strCache>
            </c:strRef>
          </c:tx>
          <c:explosion val="5"/>
          <c:cat>
            <c:numRef>
              <c:f>Sheet1!$A$2:$A$10</c:f>
              <c:numCache>
                <c:formatCode>General</c:formatCode>
                <c:ptCount val="9"/>
              </c:numCache>
            </c:numRef>
          </c:cat>
          <c:val>
            <c:numRef>
              <c:f>Sheet1!$B$2:$B$10</c:f>
              <c:numCache>
                <c:formatCode>General</c:formatCode>
                <c:ptCount val="9"/>
                <c:pt idx="4">
                  <c:v>20</c:v>
                </c:pt>
                <c:pt idx="5">
                  <c:v>20</c:v>
                </c:pt>
                <c:pt idx="6">
                  <c:v>20</c:v>
                </c:pt>
                <c:pt idx="7">
                  <c:v>20</c:v>
                </c:pt>
                <c:pt idx="8">
                  <c:v>20</c:v>
                </c:pt>
              </c:numCache>
            </c:numRef>
          </c:val>
        </c:ser>
        <c:dLbls>
          <c:showLegendKey val="0"/>
          <c:showVal val="0"/>
          <c:showCatName val="0"/>
          <c:showSerName val="0"/>
          <c:showPercent val="0"/>
          <c:showBubbleSize val="0"/>
          <c:showLeaderLines val="1"/>
        </c:dLbls>
        <c:firstSliceAng val="180"/>
        <c:holeSize val="46"/>
      </c:doughnutChart>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783910829814547"/>
          <c:y val="1.5027901784015378E-2"/>
          <c:w val="0.76170189793856957"/>
          <c:h val="0.85620513128739961"/>
        </c:manualLayout>
      </c:layout>
      <c:doughnutChart>
        <c:varyColors val="1"/>
        <c:ser>
          <c:idx val="0"/>
          <c:order val="0"/>
          <c:tx>
            <c:strRef>
              <c:f>Sheet1!$B$1</c:f>
              <c:strCache>
                <c:ptCount val="1"/>
                <c:pt idx="0">
                  <c:v>Sales</c:v>
                </c:pt>
              </c:strCache>
            </c:strRef>
          </c:tx>
          <c:spPr>
            <a:effectLst>
              <a:outerShdw blurRad="50800" dist="38100" dir="2700000" algn="tl" rotWithShape="0">
                <a:prstClr val="black">
                  <a:alpha val="40000"/>
                </a:prstClr>
              </a:outerShdw>
            </a:effectLst>
            <a:scene3d>
              <a:camera prst="orthographicFront"/>
              <a:lightRig rig="threePt" dir="t"/>
            </a:scene3d>
            <a:sp3d>
              <a:bevelT/>
            </a:sp3d>
          </c:spPr>
          <c:explosion val="22"/>
          <c:dPt>
            <c:idx val="0"/>
            <c:bubble3D val="0"/>
            <c:spPr>
              <a:ln>
                <a:noFill/>
              </a:ln>
              <a:effectLst>
                <a:outerShdw blurRad="50800" dist="38100" dir="2700000" algn="tl" rotWithShape="0">
                  <a:prstClr val="black">
                    <a:alpha val="40000"/>
                  </a:prstClr>
                </a:outerShdw>
              </a:effectLst>
              <a:scene3d>
                <a:camera prst="orthographicFront"/>
                <a:lightRig rig="threePt" dir="t"/>
              </a:scene3d>
              <a:sp3d>
                <a:bevelT/>
              </a:sp3d>
            </c:spPr>
          </c:dPt>
          <c:dPt>
            <c:idx val="1"/>
            <c:bubble3D val="0"/>
            <c:spPr>
              <a:ln>
                <a:noFill/>
              </a:ln>
              <a:effectLst>
                <a:outerShdw blurRad="50800" dist="38100" dir="2700000" algn="tl" rotWithShape="0">
                  <a:prstClr val="black">
                    <a:alpha val="40000"/>
                  </a:prstClr>
                </a:outerShdw>
              </a:effectLst>
              <a:scene3d>
                <a:camera prst="orthographicFront"/>
                <a:lightRig rig="threePt" dir="t"/>
              </a:scene3d>
              <a:sp3d>
                <a:bevelT/>
              </a:sp3d>
            </c:spPr>
          </c:dPt>
          <c:dPt>
            <c:idx val="3"/>
            <c:bubble3D val="0"/>
            <c:spPr>
              <a:effectLst>
                <a:outerShdw blurRad="50800" dist="38100" dir="2700000" algn="tl" rotWithShape="0">
                  <a:prstClr val="black">
                    <a:alpha val="40000"/>
                  </a:prstClr>
                </a:outerShdw>
              </a:effectLst>
              <a:scene3d>
                <a:camera prst="orthographicFront"/>
                <a:lightRig rig="soft" dir="t">
                  <a:rot lat="0" lon="0" rev="1800000"/>
                </a:lightRig>
              </a:scene3d>
              <a:sp3d prstMaterial="matte">
                <a:bevelT/>
              </a:sp3d>
            </c:spPr>
          </c:dPt>
          <c:cat>
            <c:numRef>
              <c:f>Sheet1!$A$2:$A$10</c:f>
              <c:numCache>
                <c:formatCode>General</c:formatCode>
                <c:ptCount val="9"/>
              </c:numCache>
            </c:numRef>
          </c:cat>
          <c:val>
            <c:numRef>
              <c:f>Sheet1!$B$2:$B$10</c:f>
              <c:numCache>
                <c:formatCode>General</c:formatCode>
                <c:ptCount val="9"/>
                <c:pt idx="0">
                  <c:v>12.5</c:v>
                </c:pt>
                <c:pt idx="1">
                  <c:v>12.5</c:v>
                </c:pt>
                <c:pt idx="2">
                  <c:v>12.5</c:v>
                </c:pt>
                <c:pt idx="3">
                  <c:v>12.5</c:v>
                </c:pt>
                <c:pt idx="4">
                  <c:v>12.5</c:v>
                </c:pt>
                <c:pt idx="5">
                  <c:v>12.5</c:v>
                </c:pt>
                <c:pt idx="6">
                  <c:v>12.5</c:v>
                </c:pt>
                <c:pt idx="7">
                  <c:v>12.5</c:v>
                </c:pt>
                <c:pt idx="8">
                  <c:v>12.5</c:v>
                </c:pt>
              </c:numCache>
            </c:numRef>
          </c:val>
        </c:ser>
        <c:dLbls>
          <c:showLegendKey val="0"/>
          <c:showVal val="0"/>
          <c:showCatName val="0"/>
          <c:showSerName val="0"/>
          <c:showPercent val="0"/>
          <c:showBubbleSize val="0"/>
          <c:showLeaderLines val="1"/>
        </c:dLbls>
        <c:firstSliceAng val="165"/>
        <c:holeSize val="31"/>
      </c:doughnutChart>
      <c:spPr>
        <a:scene3d>
          <a:camera prst="orthographicFront"/>
          <a:lightRig rig="threePt" dir="t"/>
        </a:scene3d>
        <a:sp3d>
          <a:bevelT/>
        </a:sp3d>
      </c:spPr>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8F717B-9E42-4141-82CB-E2FE8541B9A2}"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GB"/>
        </a:p>
      </dgm:t>
    </dgm:pt>
    <dgm:pt modelId="{380135F4-A252-43D6-BE03-4C53E0B4C4B9}">
      <dgm:prSet phldrT="[Text]" custT="1"/>
      <dgm:spPr/>
      <dgm:t>
        <a:bodyPr anchor="t" anchorCtr="0"/>
        <a:lstStyle/>
        <a:p>
          <a:pPr algn="l"/>
          <a:r>
            <a:rPr lang="en-GB" sz="1800" dirty="0"/>
            <a:t>We</a:t>
          </a:r>
          <a:r>
            <a:rPr lang="en-GB" sz="1800" baseline="0" dirty="0"/>
            <a:t> expect that people will be able to manage their own health, in their own home, where safe and appropriate </a:t>
          </a:r>
          <a:endParaRPr lang="en-GB" sz="1800" dirty="0"/>
        </a:p>
      </dgm:t>
    </dgm:pt>
    <dgm:pt modelId="{C007C9EB-12A0-4740-9FD0-785280BCFDCF}" type="parTrans" cxnId="{9E73FF0F-DD84-4188-B3EB-B78C9B2135DA}">
      <dgm:prSet/>
      <dgm:spPr/>
      <dgm:t>
        <a:bodyPr/>
        <a:lstStyle/>
        <a:p>
          <a:endParaRPr lang="en-GB"/>
        </a:p>
      </dgm:t>
    </dgm:pt>
    <dgm:pt modelId="{F42607D4-51EF-4D07-A26E-8DD2CA5FF640}" type="sibTrans" cxnId="{9E73FF0F-DD84-4188-B3EB-B78C9B2135DA}">
      <dgm:prSet/>
      <dgm:spPr/>
      <dgm:t>
        <a:bodyPr/>
        <a:lstStyle/>
        <a:p>
          <a:endParaRPr lang="en-GB"/>
        </a:p>
      </dgm:t>
    </dgm:pt>
    <dgm:pt modelId="{B6C67A97-DE65-4583-AFB5-53D3BB08A2E9}">
      <dgm:prSet phldrT="[Text]" custT="1"/>
      <dgm:spPr/>
      <dgm:t>
        <a:bodyPr anchor="t" anchorCtr="0"/>
        <a:lstStyle/>
        <a:p>
          <a:pPr algn="l"/>
          <a:r>
            <a:rPr lang="en-GB" sz="1800" dirty="0" smtClean="0"/>
            <a:t>Many</a:t>
          </a:r>
          <a:r>
            <a:rPr lang="en-GB" sz="1800" baseline="0" dirty="0" smtClean="0"/>
            <a:t> services do not need to be delivered in a hospital setting, so we ant to deliver those near your home, in your community</a:t>
          </a:r>
          <a:endParaRPr lang="en-GB" sz="1800" dirty="0"/>
        </a:p>
      </dgm:t>
    </dgm:pt>
    <dgm:pt modelId="{AE28DEBB-856E-4671-83F9-62B2D6D09314}" type="parTrans" cxnId="{DAD5F68A-1FE4-49E3-A4FA-CAF34CEE64DC}">
      <dgm:prSet/>
      <dgm:spPr/>
      <dgm:t>
        <a:bodyPr/>
        <a:lstStyle/>
        <a:p>
          <a:endParaRPr lang="en-GB"/>
        </a:p>
      </dgm:t>
    </dgm:pt>
    <dgm:pt modelId="{6852AE99-0798-43C3-B7C0-9D1C2510DF0C}" type="sibTrans" cxnId="{DAD5F68A-1FE4-49E3-A4FA-CAF34CEE64DC}">
      <dgm:prSet/>
      <dgm:spPr/>
      <dgm:t>
        <a:bodyPr/>
        <a:lstStyle/>
        <a:p>
          <a:endParaRPr lang="en-GB"/>
        </a:p>
      </dgm:t>
    </dgm:pt>
    <dgm:pt modelId="{53CC4FB7-AA6A-46F8-8161-B298471EC841}">
      <dgm:prSet phldrT="[Text]" custT="1"/>
      <dgm:spPr/>
      <dgm:t>
        <a:bodyPr anchor="t" anchorCtr="0"/>
        <a:lstStyle/>
        <a:p>
          <a:pPr algn="l"/>
          <a:r>
            <a:rPr lang="en-GB" sz="1800" dirty="0" smtClean="0"/>
            <a:t>Some services do need to be delivered in a hospital environment, so we would expect the majority of these to be in your local hospitals </a:t>
          </a:r>
          <a:endParaRPr lang="en-GB" sz="1800" dirty="0"/>
        </a:p>
      </dgm:t>
    </dgm:pt>
    <dgm:pt modelId="{F374F5A7-E4C7-46D6-B5AA-5C789E89E70B}" type="parTrans" cxnId="{6D0F5536-9456-47C4-BF7A-BA7176E4965E}">
      <dgm:prSet/>
      <dgm:spPr/>
      <dgm:t>
        <a:bodyPr/>
        <a:lstStyle/>
        <a:p>
          <a:endParaRPr lang="en-GB"/>
        </a:p>
      </dgm:t>
    </dgm:pt>
    <dgm:pt modelId="{0855D505-F1F0-416D-8C0F-3CA0B5DBC823}" type="sibTrans" cxnId="{6D0F5536-9456-47C4-BF7A-BA7176E4965E}">
      <dgm:prSet/>
      <dgm:spPr/>
      <dgm:t>
        <a:bodyPr/>
        <a:lstStyle/>
        <a:p>
          <a:endParaRPr lang="en-GB"/>
        </a:p>
      </dgm:t>
    </dgm:pt>
    <dgm:pt modelId="{A592423B-9F3B-40A0-877E-6AF3A905340B}">
      <dgm:prSet phldrT="[Text]" custT="1"/>
      <dgm:spPr/>
      <dgm:t>
        <a:bodyPr anchor="t" anchorCtr="0"/>
        <a:lstStyle/>
        <a:p>
          <a:r>
            <a:rPr lang="en-GB" sz="1800" dirty="0" smtClean="0"/>
            <a:t>A </a:t>
          </a:r>
          <a:r>
            <a:rPr lang="en-GB" sz="1800" dirty="0"/>
            <a:t>number of </a:t>
          </a:r>
          <a:r>
            <a:rPr lang="en-GB" sz="1800" dirty="0" smtClean="0"/>
            <a:t>procedures </a:t>
          </a:r>
          <a:r>
            <a:rPr lang="en-GB" sz="1800" dirty="0"/>
            <a:t>may be safer if they are provided at other hospitals that specialise in those procedures</a:t>
          </a:r>
        </a:p>
      </dgm:t>
    </dgm:pt>
    <dgm:pt modelId="{38C53CBD-3A70-4532-8B7D-695BD16472B5}" type="parTrans" cxnId="{1CC64217-6F06-4F9F-915F-7452340E934B}">
      <dgm:prSet/>
      <dgm:spPr/>
      <dgm:t>
        <a:bodyPr/>
        <a:lstStyle/>
        <a:p>
          <a:endParaRPr lang="en-GB"/>
        </a:p>
      </dgm:t>
    </dgm:pt>
    <dgm:pt modelId="{80CCBEE6-6B59-49CA-BD76-348A2CAE6B33}" type="sibTrans" cxnId="{1CC64217-6F06-4F9F-915F-7452340E934B}">
      <dgm:prSet/>
      <dgm:spPr/>
      <dgm:t>
        <a:bodyPr/>
        <a:lstStyle/>
        <a:p>
          <a:endParaRPr lang="en-GB"/>
        </a:p>
      </dgm:t>
    </dgm:pt>
    <dgm:pt modelId="{8FD060F6-6F90-40CE-940E-72813276386B}">
      <dgm:prSet phldrT="[Text]" custT="1"/>
      <dgm:spPr/>
      <dgm:t>
        <a:bodyPr anchor="t" anchorCtr="0"/>
        <a:lstStyle/>
        <a:p>
          <a:r>
            <a:rPr lang="en-GB" sz="1800" dirty="0"/>
            <a:t>We want Northern Lincolnshire to be an attractive place for health professionals to work - to ensure we attract and keep the best possible staff</a:t>
          </a:r>
        </a:p>
      </dgm:t>
    </dgm:pt>
    <dgm:pt modelId="{76FAAE54-E087-4A97-92F4-59EBE922781B}" type="parTrans" cxnId="{2679B927-B0F7-4FE6-A382-691960A4BAF4}">
      <dgm:prSet/>
      <dgm:spPr/>
      <dgm:t>
        <a:bodyPr/>
        <a:lstStyle/>
        <a:p>
          <a:endParaRPr lang="en-GB"/>
        </a:p>
      </dgm:t>
    </dgm:pt>
    <dgm:pt modelId="{E70A8777-A442-4F03-8FAD-670B965B40E4}" type="sibTrans" cxnId="{2679B927-B0F7-4FE6-A382-691960A4BAF4}">
      <dgm:prSet/>
      <dgm:spPr/>
      <dgm:t>
        <a:bodyPr/>
        <a:lstStyle/>
        <a:p>
          <a:endParaRPr lang="en-GB"/>
        </a:p>
      </dgm:t>
    </dgm:pt>
    <dgm:pt modelId="{4047FA57-B0DA-42F6-87A8-1CE1B1DE9814}" type="pres">
      <dgm:prSet presAssocID="{F98F717B-9E42-4141-82CB-E2FE8541B9A2}" presName="linear" presStyleCnt="0">
        <dgm:presLayoutVars>
          <dgm:animLvl val="lvl"/>
          <dgm:resizeHandles val="exact"/>
        </dgm:presLayoutVars>
      </dgm:prSet>
      <dgm:spPr/>
      <dgm:t>
        <a:bodyPr/>
        <a:lstStyle/>
        <a:p>
          <a:endParaRPr lang="en-GB"/>
        </a:p>
      </dgm:t>
    </dgm:pt>
    <dgm:pt modelId="{FEBEAE3B-D3D7-4640-9F34-B71046210785}" type="pres">
      <dgm:prSet presAssocID="{380135F4-A252-43D6-BE03-4C53E0B4C4B9}" presName="parentText" presStyleLbl="node1" presStyleIdx="0" presStyleCnt="5">
        <dgm:presLayoutVars>
          <dgm:chMax val="0"/>
          <dgm:bulletEnabled val="1"/>
        </dgm:presLayoutVars>
      </dgm:prSet>
      <dgm:spPr/>
      <dgm:t>
        <a:bodyPr/>
        <a:lstStyle/>
        <a:p>
          <a:endParaRPr lang="en-GB"/>
        </a:p>
      </dgm:t>
    </dgm:pt>
    <dgm:pt modelId="{68D84C53-6931-43BF-9E0D-53BC770A5FD6}" type="pres">
      <dgm:prSet presAssocID="{F42607D4-51EF-4D07-A26E-8DD2CA5FF640}" presName="spacer" presStyleCnt="0"/>
      <dgm:spPr/>
    </dgm:pt>
    <dgm:pt modelId="{9AB48BAC-931B-4E69-AA50-41600FFE60FD}" type="pres">
      <dgm:prSet presAssocID="{B6C67A97-DE65-4583-AFB5-53D3BB08A2E9}" presName="parentText" presStyleLbl="node1" presStyleIdx="1" presStyleCnt="5" custLinFactNeighborY="-5950">
        <dgm:presLayoutVars>
          <dgm:chMax val="0"/>
          <dgm:bulletEnabled val="1"/>
        </dgm:presLayoutVars>
      </dgm:prSet>
      <dgm:spPr/>
      <dgm:t>
        <a:bodyPr/>
        <a:lstStyle/>
        <a:p>
          <a:endParaRPr lang="en-GB"/>
        </a:p>
      </dgm:t>
    </dgm:pt>
    <dgm:pt modelId="{AE0E35C0-3820-4C9F-8872-C4A6FBE0C652}" type="pres">
      <dgm:prSet presAssocID="{6852AE99-0798-43C3-B7C0-9D1C2510DF0C}" presName="spacer" presStyleCnt="0"/>
      <dgm:spPr/>
    </dgm:pt>
    <dgm:pt modelId="{B587F25B-9D81-4036-93AE-4D0770D24D6E}" type="pres">
      <dgm:prSet presAssocID="{53CC4FB7-AA6A-46F8-8161-B298471EC841}" presName="parentText" presStyleLbl="node1" presStyleIdx="2" presStyleCnt="5">
        <dgm:presLayoutVars>
          <dgm:chMax val="0"/>
          <dgm:bulletEnabled val="1"/>
        </dgm:presLayoutVars>
      </dgm:prSet>
      <dgm:spPr/>
      <dgm:t>
        <a:bodyPr/>
        <a:lstStyle/>
        <a:p>
          <a:endParaRPr lang="en-GB"/>
        </a:p>
      </dgm:t>
    </dgm:pt>
    <dgm:pt modelId="{E9E8EA02-3975-4551-A1CB-728949F3AE67}" type="pres">
      <dgm:prSet presAssocID="{0855D505-F1F0-416D-8C0F-3CA0B5DBC823}" presName="spacer" presStyleCnt="0"/>
      <dgm:spPr/>
    </dgm:pt>
    <dgm:pt modelId="{70DC07C8-933C-468B-B612-3498814B5082}" type="pres">
      <dgm:prSet presAssocID="{A592423B-9F3B-40A0-877E-6AF3A905340B}" presName="parentText" presStyleLbl="node1" presStyleIdx="3" presStyleCnt="5">
        <dgm:presLayoutVars>
          <dgm:chMax val="0"/>
          <dgm:bulletEnabled val="1"/>
        </dgm:presLayoutVars>
      </dgm:prSet>
      <dgm:spPr/>
      <dgm:t>
        <a:bodyPr/>
        <a:lstStyle/>
        <a:p>
          <a:endParaRPr lang="en-GB"/>
        </a:p>
      </dgm:t>
    </dgm:pt>
    <dgm:pt modelId="{F8C9553E-8CBC-42DA-85D1-0F25AC48EB12}" type="pres">
      <dgm:prSet presAssocID="{80CCBEE6-6B59-49CA-BD76-348A2CAE6B33}" presName="spacer" presStyleCnt="0"/>
      <dgm:spPr/>
    </dgm:pt>
    <dgm:pt modelId="{D9F00C40-38C4-4378-B594-470517035AC7}" type="pres">
      <dgm:prSet presAssocID="{8FD060F6-6F90-40CE-940E-72813276386B}" presName="parentText" presStyleLbl="node1" presStyleIdx="4" presStyleCnt="5">
        <dgm:presLayoutVars>
          <dgm:chMax val="0"/>
          <dgm:bulletEnabled val="1"/>
        </dgm:presLayoutVars>
      </dgm:prSet>
      <dgm:spPr/>
      <dgm:t>
        <a:bodyPr/>
        <a:lstStyle/>
        <a:p>
          <a:endParaRPr lang="en-GB"/>
        </a:p>
      </dgm:t>
    </dgm:pt>
  </dgm:ptLst>
  <dgm:cxnLst>
    <dgm:cxn modelId="{F9641E98-9E2A-4C14-B417-1AFB7C2992D0}" type="presOf" srcId="{53CC4FB7-AA6A-46F8-8161-B298471EC841}" destId="{B587F25B-9D81-4036-93AE-4D0770D24D6E}" srcOrd="0" destOrd="0" presId="urn:microsoft.com/office/officeart/2005/8/layout/vList2"/>
    <dgm:cxn modelId="{EFD9B421-C30E-4D06-81DA-93A54211BD54}" type="presOf" srcId="{8FD060F6-6F90-40CE-940E-72813276386B}" destId="{D9F00C40-38C4-4378-B594-470517035AC7}" srcOrd="0" destOrd="0" presId="urn:microsoft.com/office/officeart/2005/8/layout/vList2"/>
    <dgm:cxn modelId="{6D0F5536-9456-47C4-BF7A-BA7176E4965E}" srcId="{F98F717B-9E42-4141-82CB-E2FE8541B9A2}" destId="{53CC4FB7-AA6A-46F8-8161-B298471EC841}" srcOrd="2" destOrd="0" parTransId="{F374F5A7-E4C7-46D6-B5AA-5C789E89E70B}" sibTransId="{0855D505-F1F0-416D-8C0F-3CA0B5DBC823}"/>
    <dgm:cxn modelId="{DAD5F68A-1FE4-49E3-A4FA-CAF34CEE64DC}" srcId="{F98F717B-9E42-4141-82CB-E2FE8541B9A2}" destId="{B6C67A97-DE65-4583-AFB5-53D3BB08A2E9}" srcOrd="1" destOrd="0" parTransId="{AE28DEBB-856E-4671-83F9-62B2D6D09314}" sibTransId="{6852AE99-0798-43C3-B7C0-9D1C2510DF0C}"/>
    <dgm:cxn modelId="{1CC64217-6F06-4F9F-915F-7452340E934B}" srcId="{F98F717B-9E42-4141-82CB-E2FE8541B9A2}" destId="{A592423B-9F3B-40A0-877E-6AF3A905340B}" srcOrd="3" destOrd="0" parTransId="{38C53CBD-3A70-4532-8B7D-695BD16472B5}" sibTransId="{80CCBEE6-6B59-49CA-BD76-348A2CAE6B33}"/>
    <dgm:cxn modelId="{9E73FF0F-DD84-4188-B3EB-B78C9B2135DA}" srcId="{F98F717B-9E42-4141-82CB-E2FE8541B9A2}" destId="{380135F4-A252-43D6-BE03-4C53E0B4C4B9}" srcOrd="0" destOrd="0" parTransId="{C007C9EB-12A0-4740-9FD0-785280BCFDCF}" sibTransId="{F42607D4-51EF-4D07-A26E-8DD2CA5FF640}"/>
    <dgm:cxn modelId="{AB304049-02B8-40C1-BB37-0F4AF9EE3FA6}" type="presOf" srcId="{F98F717B-9E42-4141-82CB-E2FE8541B9A2}" destId="{4047FA57-B0DA-42F6-87A8-1CE1B1DE9814}" srcOrd="0" destOrd="0" presId="urn:microsoft.com/office/officeart/2005/8/layout/vList2"/>
    <dgm:cxn modelId="{55BB166E-63B8-4599-A5B5-AAC911732FC2}" type="presOf" srcId="{A592423B-9F3B-40A0-877E-6AF3A905340B}" destId="{70DC07C8-933C-468B-B612-3498814B5082}" srcOrd="0" destOrd="0" presId="urn:microsoft.com/office/officeart/2005/8/layout/vList2"/>
    <dgm:cxn modelId="{4031DF90-525E-4F98-8509-E5552961E487}" type="presOf" srcId="{B6C67A97-DE65-4583-AFB5-53D3BB08A2E9}" destId="{9AB48BAC-931B-4E69-AA50-41600FFE60FD}" srcOrd="0" destOrd="0" presId="urn:microsoft.com/office/officeart/2005/8/layout/vList2"/>
    <dgm:cxn modelId="{0B3EB624-9594-4669-AF65-C8C41F60891F}" type="presOf" srcId="{380135F4-A252-43D6-BE03-4C53E0B4C4B9}" destId="{FEBEAE3B-D3D7-4640-9F34-B71046210785}" srcOrd="0" destOrd="0" presId="urn:microsoft.com/office/officeart/2005/8/layout/vList2"/>
    <dgm:cxn modelId="{2679B927-B0F7-4FE6-A382-691960A4BAF4}" srcId="{F98F717B-9E42-4141-82CB-E2FE8541B9A2}" destId="{8FD060F6-6F90-40CE-940E-72813276386B}" srcOrd="4" destOrd="0" parTransId="{76FAAE54-E087-4A97-92F4-59EBE922781B}" sibTransId="{E70A8777-A442-4F03-8FAD-670B965B40E4}"/>
    <dgm:cxn modelId="{3A6307F7-27F7-4DFE-A08E-829C741DE356}" type="presParOf" srcId="{4047FA57-B0DA-42F6-87A8-1CE1B1DE9814}" destId="{FEBEAE3B-D3D7-4640-9F34-B71046210785}" srcOrd="0" destOrd="0" presId="urn:microsoft.com/office/officeart/2005/8/layout/vList2"/>
    <dgm:cxn modelId="{28C48BCE-68CC-4988-BE15-8C3E87C8EE12}" type="presParOf" srcId="{4047FA57-B0DA-42F6-87A8-1CE1B1DE9814}" destId="{68D84C53-6931-43BF-9E0D-53BC770A5FD6}" srcOrd="1" destOrd="0" presId="urn:microsoft.com/office/officeart/2005/8/layout/vList2"/>
    <dgm:cxn modelId="{9A5F8A81-555C-4956-B482-2AF7EDE3AE4A}" type="presParOf" srcId="{4047FA57-B0DA-42F6-87A8-1CE1B1DE9814}" destId="{9AB48BAC-931B-4E69-AA50-41600FFE60FD}" srcOrd="2" destOrd="0" presId="urn:microsoft.com/office/officeart/2005/8/layout/vList2"/>
    <dgm:cxn modelId="{2424EE33-914E-4217-BA7A-082E4F64C251}" type="presParOf" srcId="{4047FA57-B0DA-42F6-87A8-1CE1B1DE9814}" destId="{AE0E35C0-3820-4C9F-8872-C4A6FBE0C652}" srcOrd="3" destOrd="0" presId="urn:microsoft.com/office/officeart/2005/8/layout/vList2"/>
    <dgm:cxn modelId="{C28E7EDC-1418-4042-A6E2-65DDF45C09F2}" type="presParOf" srcId="{4047FA57-B0DA-42F6-87A8-1CE1B1DE9814}" destId="{B587F25B-9D81-4036-93AE-4D0770D24D6E}" srcOrd="4" destOrd="0" presId="urn:microsoft.com/office/officeart/2005/8/layout/vList2"/>
    <dgm:cxn modelId="{CC77A848-979C-423F-980C-F08B5BDF4001}" type="presParOf" srcId="{4047FA57-B0DA-42F6-87A8-1CE1B1DE9814}" destId="{E9E8EA02-3975-4551-A1CB-728949F3AE67}" srcOrd="5" destOrd="0" presId="urn:microsoft.com/office/officeart/2005/8/layout/vList2"/>
    <dgm:cxn modelId="{BD2348D4-BDCA-45A9-994E-6EB1C86D762D}" type="presParOf" srcId="{4047FA57-B0DA-42F6-87A8-1CE1B1DE9814}" destId="{70DC07C8-933C-468B-B612-3498814B5082}" srcOrd="6" destOrd="0" presId="urn:microsoft.com/office/officeart/2005/8/layout/vList2"/>
    <dgm:cxn modelId="{D4371FBA-4715-4C9E-A8ED-9E4FE70154B9}" type="presParOf" srcId="{4047FA57-B0DA-42F6-87A8-1CE1B1DE9814}" destId="{F8C9553E-8CBC-42DA-85D1-0F25AC48EB12}" srcOrd="7" destOrd="0" presId="urn:microsoft.com/office/officeart/2005/8/layout/vList2"/>
    <dgm:cxn modelId="{0C896F24-9798-49C0-9C2D-A66EDC13069E}" type="presParOf" srcId="{4047FA57-B0DA-42F6-87A8-1CE1B1DE9814}" destId="{D9F00C40-38C4-4378-B594-470517035AC7}"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BEAE3B-D3D7-4640-9F34-B71046210785}">
      <dsp:nvSpPr>
        <dsp:cNvPr id="0" name=""/>
        <dsp:cNvSpPr/>
      </dsp:nvSpPr>
      <dsp:spPr>
        <a:xfrm>
          <a:off x="0" y="27619"/>
          <a:ext cx="7704856" cy="8236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GB" sz="1800" kern="1200" dirty="0"/>
            <a:t>We</a:t>
          </a:r>
          <a:r>
            <a:rPr lang="en-GB" sz="1800" kern="1200" baseline="0" dirty="0"/>
            <a:t> expect that people will be able to manage their own health, in their own home, where safe and appropriate </a:t>
          </a:r>
          <a:endParaRPr lang="en-GB" sz="1800" kern="1200" dirty="0"/>
        </a:p>
      </dsp:txBody>
      <dsp:txXfrm>
        <a:off x="40209" y="67828"/>
        <a:ext cx="7624438" cy="743262"/>
      </dsp:txXfrm>
    </dsp:sp>
    <dsp:sp modelId="{9AB48BAC-931B-4E69-AA50-41600FFE60FD}">
      <dsp:nvSpPr>
        <dsp:cNvPr id="0" name=""/>
        <dsp:cNvSpPr/>
      </dsp:nvSpPr>
      <dsp:spPr>
        <a:xfrm>
          <a:off x="0" y="970480"/>
          <a:ext cx="7704856" cy="8236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GB" sz="1800" kern="1200" dirty="0" smtClean="0"/>
            <a:t>Many</a:t>
          </a:r>
          <a:r>
            <a:rPr lang="en-GB" sz="1800" kern="1200" baseline="0" dirty="0" smtClean="0"/>
            <a:t> services do not need to be delivered in a hospital setting, so we ant to deliver those near your home, in your community</a:t>
          </a:r>
          <a:endParaRPr lang="en-GB" sz="1800" kern="1200" dirty="0"/>
        </a:p>
      </dsp:txBody>
      <dsp:txXfrm>
        <a:off x="40209" y="1010689"/>
        <a:ext cx="7624438" cy="743262"/>
      </dsp:txXfrm>
    </dsp:sp>
    <dsp:sp modelId="{B587F25B-9D81-4036-93AE-4D0770D24D6E}">
      <dsp:nvSpPr>
        <dsp:cNvPr id="0" name=""/>
        <dsp:cNvSpPr/>
      </dsp:nvSpPr>
      <dsp:spPr>
        <a:xfrm>
          <a:off x="0" y="1928420"/>
          <a:ext cx="7704856" cy="82368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GB" sz="1800" kern="1200" dirty="0" smtClean="0"/>
            <a:t>Some services do need to be delivered in a hospital environment, so we would expect the majority of these to be in your local hospitals </a:t>
          </a:r>
          <a:endParaRPr lang="en-GB" sz="1800" kern="1200" dirty="0"/>
        </a:p>
      </dsp:txBody>
      <dsp:txXfrm>
        <a:off x="40209" y="1968629"/>
        <a:ext cx="7624438" cy="743262"/>
      </dsp:txXfrm>
    </dsp:sp>
    <dsp:sp modelId="{70DC07C8-933C-468B-B612-3498814B5082}">
      <dsp:nvSpPr>
        <dsp:cNvPr id="0" name=""/>
        <dsp:cNvSpPr/>
      </dsp:nvSpPr>
      <dsp:spPr>
        <a:xfrm>
          <a:off x="0" y="2878820"/>
          <a:ext cx="7704856" cy="82368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GB" sz="1800" kern="1200" dirty="0" smtClean="0"/>
            <a:t>A </a:t>
          </a:r>
          <a:r>
            <a:rPr lang="en-GB" sz="1800" kern="1200" dirty="0"/>
            <a:t>number of </a:t>
          </a:r>
          <a:r>
            <a:rPr lang="en-GB" sz="1800" kern="1200" dirty="0" smtClean="0"/>
            <a:t>procedures </a:t>
          </a:r>
          <a:r>
            <a:rPr lang="en-GB" sz="1800" kern="1200" dirty="0"/>
            <a:t>may be safer if they are provided at other hospitals that specialise in those procedures</a:t>
          </a:r>
        </a:p>
      </dsp:txBody>
      <dsp:txXfrm>
        <a:off x="40209" y="2919029"/>
        <a:ext cx="7624438" cy="743262"/>
      </dsp:txXfrm>
    </dsp:sp>
    <dsp:sp modelId="{D9F00C40-38C4-4378-B594-470517035AC7}">
      <dsp:nvSpPr>
        <dsp:cNvPr id="0" name=""/>
        <dsp:cNvSpPr/>
      </dsp:nvSpPr>
      <dsp:spPr>
        <a:xfrm>
          <a:off x="0" y="3829220"/>
          <a:ext cx="7704856" cy="82368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GB" sz="1800" kern="1200" dirty="0"/>
            <a:t>We want Northern Lincolnshire to be an attractive place for health professionals to work - to ensure we attract and keep the best possible staff</a:t>
          </a:r>
        </a:p>
      </dsp:txBody>
      <dsp:txXfrm>
        <a:off x="40209" y="3869429"/>
        <a:ext cx="7624438" cy="74326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drawing1.xml><?xml version="1.0" encoding="utf-8"?>
<c:userShapes xmlns:c="http://schemas.openxmlformats.org/drawingml/2006/chart">
  <cdr:relSizeAnchor xmlns:cdr="http://schemas.openxmlformats.org/drawingml/2006/chartDrawing">
    <cdr:from>
      <cdr:x>0.44084</cdr:x>
      <cdr:y>0.31794</cdr:y>
    </cdr:from>
    <cdr:to>
      <cdr:x>0.76488</cdr:x>
      <cdr:y>0.70077</cdr:y>
    </cdr:to>
    <cdr:sp macro="" textlink="">
      <cdr:nvSpPr>
        <cdr:cNvPr id="2" name="Oval 1"/>
        <cdr:cNvSpPr/>
      </cdr:nvSpPr>
      <cdr:spPr bwMode="auto">
        <a:xfrm xmlns:a="http://schemas.openxmlformats.org/drawingml/2006/main">
          <a:off x="1722412" y="1016439"/>
          <a:ext cx="1266093" cy="1223889"/>
        </a:xfrm>
        <a:prstGeom xmlns:a="http://schemas.openxmlformats.org/drawingml/2006/main" prst="ellipse">
          <a:avLst/>
        </a:prstGeom>
        <a:solidFill xmlns:a="http://schemas.openxmlformats.org/drawingml/2006/main">
          <a:schemeClr val="accent4"/>
        </a:solidFill>
        <a:ln xmlns:a="http://schemas.openxmlformats.org/drawingml/2006/main" w="9525" cap="flat" cmpd="sng" algn="ctr">
          <a:solidFill>
            <a:schemeClr val="accent1"/>
          </a:solidFill>
          <a:prstDash val="solid"/>
          <a:round/>
          <a:headEnd type="none" w="med" len="med"/>
          <a:tailEnd type="none" w="med" len="med"/>
        </a:ln>
        <a:effectLst xmlns:a="http://schemas.openxmlformats.org/drawingml/2006/main"/>
        <a:scene3d xmlns:a="http://schemas.openxmlformats.org/drawingml/2006/main">
          <a:camera prst="orthographicFront"/>
          <a:lightRig rig="threePt" dir="t"/>
        </a:scene3d>
        <a:sp3d xmlns:a="http://schemas.openxmlformats.org/drawingml/2006/main">
          <a:bevelT/>
        </a:sp3d>
      </cdr:spPr>
      <cdr:txBody>
        <a:bodyPr xmlns:a="http://schemas.openxmlformats.org/drawingml/2006/main" vertOverflow="clip" vert="horz" wrap="square" lIns="0" tIns="91440" rIns="0" bIns="91440" numCol="1" rtlCol="0" anchor="ctr" anchorCtr="0" compatLnSpc="1">
          <a:prstTxWarp prst="textNoShape">
            <a:avLst/>
          </a:prstTxWarp>
          <a:noAutofit/>
        </a:bodyPr>
        <a:lstStyle xmlns:a="http://schemas.openxmlformats.org/drawingml/2006/main"/>
        <a:p xmlns:a="http://schemas.openxmlformats.org/drawingml/2006/main">
          <a:pPr algn="ctr"/>
          <a:r>
            <a:rPr lang="en-US" dirty="0" smtClean="0"/>
            <a:t>Consultant-led</a:t>
          </a:r>
        </a:p>
        <a:p xmlns:a="http://schemas.openxmlformats.org/drawingml/2006/main">
          <a:pPr algn="ctr"/>
          <a:r>
            <a:rPr lang="en-US" dirty="0" smtClean="0"/>
            <a:t>procedures</a:t>
          </a:r>
          <a:endParaRPr lang="en-US"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09079" y="0"/>
            <a:ext cx="2914015" cy="493713"/>
          </a:xfrm>
          <a:prstGeom prst="rect">
            <a:avLst/>
          </a:prstGeom>
        </p:spPr>
        <p:txBody>
          <a:bodyPr vert="horz" lIns="91440" tIns="45720" rIns="91440" bIns="45720" rtlCol="0"/>
          <a:lstStyle>
            <a:lvl1pPr algn="r">
              <a:defRPr sz="1200"/>
            </a:lvl1pPr>
          </a:lstStyle>
          <a:p>
            <a:fld id="{8BF31A3A-1C4D-492C-A824-B5908395B543}" type="datetimeFigureOut">
              <a:rPr lang="en-GB" smtClean="0"/>
              <a:t>24/12/2013</a:t>
            </a:fld>
            <a:endParaRPr lang="en-GB"/>
          </a:p>
        </p:txBody>
      </p:sp>
      <p:sp>
        <p:nvSpPr>
          <p:cNvPr id="4" name="Slide Image Placeholder 3"/>
          <p:cNvSpPr>
            <a:spLocks noGrp="1" noRot="1" noChangeAspect="1"/>
          </p:cNvSpPr>
          <p:nvPr>
            <p:ph type="sldImg" idx="2"/>
          </p:nvPr>
        </p:nvSpPr>
        <p:spPr>
          <a:xfrm>
            <a:off x="895350" y="741363"/>
            <a:ext cx="4933950"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2465" y="4690269"/>
            <a:ext cx="5379720" cy="4443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824"/>
            <a:ext cx="2914015"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09079" y="9378824"/>
            <a:ext cx="2914015" cy="493713"/>
          </a:xfrm>
          <a:prstGeom prst="rect">
            <a:avLst/>
          </a:prstGeom>
        </p:spPr>
        <p:txBody>
          <a:bodyPr vert="horz" lIns="91440" tIns="45720" rIns="91440" bIns="45720" rtlCol="0" anchor="b"/>
          <a:lstStyle>
            <a:lvl1pPr algn="r">
              <a:defRPr sz="1200"/>
            </a:lvl1pPr>
          </a:lstStyle>
          <a:p>
            <a:fld id="{8E4E0FE4-31A3-46F9-BEFF-CE6F82056272}" type="slidenum">
              <a:rPr lang="en-GB" smtClean="0"/>
              <a:t>‹#›</a:t>
            </a:fld>
            <a:endParaRPr lang="en-GB"/>
          </a:p>
        </p:txBody>
      </p:sp>
    </p:spTree>
    <p:extLst>
      <p:ext uri="{BB962C8B-B14F-4D97-AF65-F5344CB8AC3E}">
        <p14:creationId xmlns:p14="http://schemas.microsoft.com/office/powerpoint/2010/main" val="1885347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41363"/>
            <a:ext cx="4933950" cy="370205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537413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41363"/>
            <a:ext cx="4933950"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B75D655-0232-4340-A37F-19B8BFB1CFF5}" type="slidenum">
              <a:rPr lang="en-GB" smtClean="0"/>
              <a:t>4</a:t>
            </a:fld>
            <a:endParaRPr lang="en-GB" dirty="0"/>
          </a:p>
        </p:txBody>
      </p:sp>
    </p:spTree>
    <p:extLst>
      <p:ext uri="{BB962C8B-B14F-4D97-AF65-F5344CB8AC3E}">
        <p14:creationId xmlns:p14="http://schemas.microsoft.com/office/powerpoint/2010/main" val="2602242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8DC808D-2F00-442D-A2AC-8891AF62848C}" type="datetimeFigureOut">
              <a:rPr lang="en-GB" smtClean="0"/>
              <a:t>24/12/2013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72FC4E-6322-4015-914A-3FD68F5F7CD4}" type="slidenum">
              <a:rPr lang="en-GB" smtClean="0"/>
              <a:t>‹#›</a:t>
            </a:fld>
            <a:endParaRPr lang="en-GB"/>
          </a:p>
        </p:txBody>
      </p:sp>
      <p:sp>
        <p:nvSpPr>
          <p:cNvPr id="8" name="Table Placeholder 7"/>
          <p:cNvSpPr>
            <a:spLocks noGrp="1"/>
          </p:cNvSpPr>
          <p:nvPr>
            <p:ph type="tbl" sz="quarter" idx="13"/>
          </p:nvPr>
        </p:nvSpPr>
        <p:spPr>
          <a:xfrm>
            <a:off x="0" y="5229200"/>
            <a:ext cx="9144000" cy="1628800"/>
          </a:xfrm>
          <a:solidFill>
            <a:schemeClr val="tx2">
              <a:lumMod val="60000"/>
              <a:lumOff val="40000"/>
            </a:schemeClr>
          </a:solidFill>
          <a:ln>
            <a:solidFill>
              <a:schemeClr val="tx2">
                <a:lumMod val="60000"/>
                <a:lumOff val="40000"/>
              </a:schemeClr>
            </a:solidFill>
          </a:ln>
        </p:spPr>
        <p:txBody>
          <a:bodyPr/>
          <a:lstStyle>
            <a:lvl1pPr marL="0" indent="0">
              <a:buNone/>
              <a:defRPr/>
            </a:lvl1pPr>
          </a:lstStyle>
          <a:p>
            <a:endParaRPr lang="en-GB" dirty="0"/>
          </a:p>
        </p:txBody>
      </p:sp>
    </p:spTree>
    <p:extLst>
      <p:ext uri="{BB962C8B-B14F-4D97-AF65-F5344CB8AC3E}">
        <p14:creationId xmlns:p14="http://schemas.microsoft.com/office/powerpoint/2010/main" val="16971129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DC808D-2F00-442D-A2AC-8891AF62848C}" type="datetimeFigureOut">
              <a:rPr lang="en-GB" smtClean="0"/>
              <a:t>24/12/2013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72FC4E-6322-4015-914A-3FD68F5F7CD4}" type="slidenum">
              <a:rPr lang="en-GB" smtClean="0"/>
              <a:t>‹#›</a:t>
            </a:fld>
            <a:endParaRPr lang="en-GB"/>
          </a:p>
        </p:txBody>
      </p:sp>
    </p:spTree>
    <p:extLst>
      <p:ext uri="{BB962C8B-B14F-4D97-AF65-F5344CB8AC3E}">
        <p14:creationId xmlns:p14="http://schemas.microsoft.com/office/powerpoint/2010/main" val="349532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DC808D-2F00-442D-A2AC-8891AF62848C}" type="datetimeFigureOut">
              <a:rPr lang="en-GB" smtClean="0"/>
              <a:t>24/12/2013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72FC4E-6322-4015-914A-3FD68F5F7CD4}" type="slidenum">
              <a:rPr lang="en-GB" smtClean="0"/>
              <a:t>‹#›</a:t>
            </a:fld>
            <a:endParaRPr lang="en-GB"/>
          </a:p>
        </p:txBody>
      </p:sp>
    </p:spTree>
    <p:extLst>
      <p:ext uri="{BB962C8B-B14F-4D97-AF65-F5344CB8AC3E}">
        <p14:creationId xmlns:p14="http://schemas.microsoft.com/office/powerpoint/2010/main" val="1860981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DC808D-2F00-442D-A2AC-8891AF62848C}" type="datetimeFigureOut">
              <a:rPr lang="en-GB" smtClean="0"/>
              <a:t>24/12/2013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72FC4E-6322-4015-914A-3FD68F5F7CD4}" type="slidenum">
              <a:rPr lang="en-GB" smtClean="0"/>
              <a:t>‹#›</a:t>
            </a:fld>
            <a:endParaRPr lang="en-GB"/>
          </a:p>
        </p:txBody>
      </p:sp>
      <p:cxnSp>
        <p:nvCxnSpPr>
          <p:cNvPr id="8" name="Straight Connector 7"/>
          <p:cNvCxnSpPr/>
          <p:nvPr userDrawn="1"/>
        </p:nvCxnSpPr>
        <p:spPr>
          <a:xfrm>
            <a:off x="467544" y="1412776"/>
            <a:ext cx="8208912"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3530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DC808D-2F00-442D-A2AC-8891AF62848C}" type="datetimeFigureOut">
              <a:rPr lang="en-GB" smtClean="0"/>
              <a:t>24/12/2013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72FC4E-6322-4015-914A-3FD68F5F7CD4}" type="slidenum">
              <a:rPr lang="en-GB" smtClean="0"/>
              <a:t>‹#›</a:t>
            </a:fld>
            <a:endParaRPr lang="en-GB"/>
          </a:p>
        </p:txBody>
      </p:sp>
    </p:spTree>
    <p:extLst>
      <p:ext uri="{BB962C8B-B14F-4D97-AF65-F5344CB8AC3E}">
        <p14:creationId xmlns:p14="http://schemas.microsoft.com/office/powerpoint/2010/main" val="2070592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8DC808D-2F00-442D-A2AC-8891AF62848C}" type="datetimeFigureOut">
              <a:rPr lang="en-GB" smtClean="0"/>
              <a:t>24/12/2013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72FC4E-6322-4015-914A-3FD68F5F7CD4}" type="slidenum">
              <a:rPr lang="en-GB" smtClean="0"/>
              <a:t>‹#›</a:t>
            </a:fld>
            <a:endParaRPr lang="en-GB"/>
          </a:p>
        </p:txBody>
      </p:sp>
    </p:spTree>
    <p:extLst>
      <p:ext uri="{BB962C8B-B14F-4D97-AF65-F5344CB8AC3E}">
        <p14:creationId xmlns:p14="http://schemas.microsoft.com/office/powerpoint/2010/main" val="1611416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8DC808D-2F00-442D-A2AC-8891AF62848C}" type="datetimeFigureOut">
              <a:rPr lang="en-GB" smtClean="0"/>
              <a:t>24/12/2013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72FC4E-6322-4015-914A-3FD68F5F7CD4}" type="slidenum">
              <a:rPr lang="en-GB" smtClean="0"/>
              <a:t>‹#›</a:t>
            </a:fld>
            <a:endParaRPr lang="en-GB"/>
          </a:p>
        </p:txBody>
      </p:sp>
    </p:spTree>
    <p:extLst>
      <p:ext uri="{BB962C8B-B14F-4D97-AF65-F5344CB8AC3E}">
        <p14:creationId xmlns:p14="http://schemas.microsoft.com/office/powerpoint/2010/main" val="3956301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8DC808D-2F00-442D-A2AC-8891AF62848C}" type="datetimeFigureOut">
              <a:rPr lang="en-GB" smtClean="0"/>
              <a:t>24/12/2013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72FC4E-6322-4015-914A-3FD68F5F7CD4}" type="slidenum">
              <a:rPr lang="en-GB" smtClean="0"/>
              <a:t>‹#›</a:t>
            </a:fld>
            <a:endParaRPr lang="en-GB"/>
          </a:p>
        </p:txBody>
      </p:sp>
    </p:spTree>
    <p:extLst>
      <p:ext uri="{BB962C8B-B14F-4D97-AF65-F5344CB8AC3E}">
        <p14:creationId xmlns:p14="http://schemas.microsoft.com/office/powerpoint/2010/main" val="4234789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C808D-2F00-442D-A2AC-8891AF62848C}" type="datetimeFigureOut">
              <a:rPr lang="en-GB" smtClean="0"/>
              <a:t>24/12/2013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72FC4E-6322-4015-914A-3FD68F5F7CD4}" type="slidenum">
              <a:rPr lang="en-GB" smtClean="0"/>
              <a:t>‹#›</a:t>
            </a:fld>
            <a:endParaRPr lang="en-GB"/>
          </a:p>
        </p:txBody>
      </p:sp>
    </p:spTree>
    <p:extLst>
      <p:ext uri="{BB962C8B-B14F-4D97-AF65-F5344CB8AC3E}">
        <p14:creationId xmlns:p14="http://schemas.microsoft.com/office/powerpoint/2010/main" val="3501852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DC808D-2F00-442D-A2AC-8891AF62848C}" type="datetimeFigureOut">
              <a:rPr lang="en-GB" smtClean="0"/>
              <a:t>24/12/2013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72FC4E-6322-4015-914A-3FD68F5F7CD4}" type="slidenum">
              <a:rPr lang="en-GB" smtClean="0"/>
              <a:t>‹#›</a:t>
            </a:fld>
            <a:endParaRPr lang="en-GB"/>
          </a:p>
        </p:txBody>
      </p:sp>
    </p:spTree>
    <p:extLst>
      <p:ext uri="{BB962C8B-B14F-4D97-AF65-F5344CB8AC3E}">
        <p14:creationId xmlns:p14="http://schemas.microsoft.com/office/powerpoint/2010/main" val="63427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DC808D-2F00-442D-A2AC-8891AF62848C}" type="datetimeFigureOut">
              <a:rPr lang="en-GB" smtClean="0"/>
              <a:t>24/12/2013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72FC4E-6322-4015-914A-3FD68F5F7CD4}" type="slidenum">
              <a:rPr lang="en-GB" smtClean="0"/>
              <a:t>‹#›</a:t>
            </a:fld>
            <a:endParaRPr lang="en-GB"/>
          </a:p>
        </p:txBody>
      </p:sp>
    </p:spTree>
    <p:extLst>
      <p:ext uri="{BB962C8B-B14F-4D97-AF65-F5344CB8AC3E}">
        <p14:creationId xmlns:p14="http://schemas.microsoft.com/office/powerpoint/2010/main" val="397879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6712"/>
            <a:ext cx="8229600" cy="580926"/>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DC808D-2F00-442D-A2AC-8891AF62848C}" type="datetimeFigureOut">
              <a:rPr lang="en-GB" smtClean="0"/>
              <a:t>24/12/2013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72FC4E-6322-4015-914A-3FD68F5F7CD4}" type="slidenum">
              <a:rPr lang="en-GB" smtClean="0"/>
              <a:t>‹#›</a:t>
            </a:fld>
            <a:endParaRPr lang="en-GB"/>
          </a:p>
        </p:txBody>
      </p:sp>
      <p:pic>
        <p:nvPicPr>
          <p:cNvPr id="7" name="Picture 6" descr="h1-colour"/>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3922" y="17758"/>
            <a:ext cx="2066925" cy="895350"/>
          </a:xfrm>
          <a:prstGeom prst="rect">
            <a:avLst/>
          </a:prstGeom>
          <a:noFill/>
          <a:ln>
            <a:noFill/>
          </a:ln>
        </p:spPr>
      </p:pic>
      <p:pic>
        <p:nvPicPr>
          <p:cNvPr id="8" name="Picture 7" descr="Description: Description: Description: C:\Documents and Settings\SimpsonV\Desktop\North Lincolnshire CCG col.jpg"/>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375867" y="73065"/>
            <a:ext cx="1654810" cy="431800"/>
          </a:xfrm>
          <a:prstGeom prst="rect">
            <a:avLst/>
          </a:prstGeom>
          <a:noFill/>
        </p:spPr>
      </p:pic>
      <p:pic>
        <p:nvPicPr>
          <p:cNvPr id="9" name="Picture 8"/>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380312" y="548680"/>
            <a:ext cx="1616075" cy="417195"/>
          </a:xfrm>
          <a:prstGeom prst="rect">
            <a:avLst/>
          </a:prstGeom>
          <a:noFill/>
        </p:spPr>
      </p:pic>
    </p:spTree>
    <p:extLst>
      <p:ext uri="{BB962C8B-B14F-4D97-AF65-F5344CB8AC3E}">
        <p14:creationId xmlns:p14="http://schemas.microsoft.com/office/powerpoint/2010/main" val="2338276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11.gif"/><Relationship Id="rId1" Type="http://schemas.openxmlformats.org/officeDocument/2006/relationships/slideLayout" Target="../slideLayouts/slideLayout6.xml"/><Relationship Id="rId5" Type="http://schemas.openxmlformats.org/officeDocument/2006/relationships/chart" Target="../charts/chart11.xml"/><Relationship Id="rId4" Type="http://schemas.openxmlformats.org/officeDocument/2006/relationships/chart" Target="../charts/chart10.xml"/></Relationships>
</file>

<file path=ppt/slides/_rels/slide1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notesSlide" Target="../notesSlides/notesSlide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Layout" Target="../slideLayouts/slideLayout2.xml"/><Relationship Id="rId5" Type="http://schemas.openxmlformats.org/officeDocument/2006/relationships/tags" Target="../tags/tag5.xml"/><Relationship Id="rId4"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6.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9.jpeg"/><Relationship Id="rId1" Type="http://schemas.openxmlformats.org/officeDocument/2006/relationships/slideLayout" Target="../slideLayouts/slideLayout6.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0.png"/><Relationship Id="rId1" Type="http://schemas.openxmlformats.org/officeDocument/2006/relationships/slideLayout" Target="../slideLayouts/slideLayout6.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Placeholder 4"/>
          <p:cNvGraphicFramePr>
            <a:graphicFrameLocks noGrp="1"/>
          </p:cNvGraphicFramePr>
          <p:nvPr>
            <p:ph type="tbl" sz="quarter" idx="13"/>
            <p:extLst>
              <p:ext uri="{D42A27DB-BD31-4B8C-83A1-F6EECF244321}">
                <p14:modId xmlns:p14="http://schemas.microsoft.com/office/powerpoint/2010/main" val="1695998458"/>
              </p:ext>
            </p:extLst>
          </p:nvPr>
        </p:nvGraphicFramePr>
        <p:xfrm>
          <a:off x="0" y="5085184"/>
          <a:ext cx="9144000" cy="1872208"/>
        </p:xfrm>
        <a:graphic>
          <a:graphicData uri="http://schemas.openxmlformats.org/drawingml/2006/table">
            <a:tbl>
              <a:tblPr firstRow="1" bandRow="1">
                <a:tableStyleId>{5C22544A-7EE6-4342-B048-85BDC9FD1C3A}</a:tableStyleId>
              </a:tblPr>
              <a:tblGrid>
                <a:gridCol w="9144000"/>
              </a:tblGrid>
              <a:tr h="1872208">
                <a:tc>
                  <a:txBody>
                    <a:bodyPr/>
                    <a:lstStyle/>
                    <a:p>
                      <a:endParaRPr lang="en-GB" dirty="0"/>
                    </a:p>
                  </a:txBody>
                  <a:tcPr/>
                </a:tc>
              </a:tr>
            </a:tbl>
          </a:graphicData>
        </a:graphic>
      </p:graphicFrame>
      <p:sp>
        <p:nvSpPr>
          <p:cNvPr id="9" name="Title 8"/>
          <p:cNvSpPr>
            <a:spLocks noGrp="1"/>
          </p:cNvSpPr>
          <p:nvPr>
            <p:ph type="ctrTitle"/>
          </p:nvPr>
        </p:nvSpPr>
        <p:spPr>
          <a:xfrm>
            <a:off x="323528" y="1340769"/>
            <a:ext cx="8496944" cy="1656183"/>
          </a:xfrm>
        </p:spPr>
        <p:txBody>
          <a:bodyPr>
            <a:noAutofit/>
          </a:bodyPr>
          <a:lstStyle/>
          <a:p>
            <a:r>
              <a:rPr lang="en-GB" sz="3600" dirty="0" smtClean="0"/>
              <a:t>Northern Lincolnshire</a:t>
            </a:r>
            <a:br>
              <a:rPr lang="en-GB" sz="3600" dirty="0" smtClean="0"/>
            </a:br>
            <a:r>
              <a:rPr lang="en-GB" sz="3600" dirty="0" smtClean="0"/>
              <a:t>Healthy Lives Healthy Futures Programme</a:t>
            </a:r>
            <a:endParaRPr lang="en-GB" sz="3600" dirty="0"/>
          </a:p>
        </p:txBody>
      </p:sp>
      <p:sp>
        <p:nvSpPr>
          <p:cNvPr id="10" name="Subtitle 9"/>
          <p:cNvSpPr>
            <a:spLocks noGrp="1"/>
          </p:cNvSpPr>
          <p:nvPr>
            <p:ph type="subTitle" idx="1"/>
          </p:nvPr>
        </p:nvSpPr>
        <p:spPr>
          <a:xfrm>
            <a:off x="539552" y="3212976"/>
            <a:ext cx="8208912" cy="3645024"/>
          </a:xfrm>
        </p:spPr>
        <p:txBody>
          <a:bodyPr>
            <a:normAutofit/>
          </a:bodyPr>
          <a:lstStyle/>
          <a:p>
            <a:endParaRPr lang="en-GB" sz="2600" dirty="0" smtClean="0">
              <a:solidFill>
                <a:schemeClr val="tx2">
                  <a:lumMod val="60000"/>
                  <a:lumOff val="40000"/>
                </a:schemeClr>
              </a:solidFill>
            </a:endParaRPr>
          </a:p>
          <a:p>
            <a:r>
              <a:rPr lang="en-GB" sz="2800" b="1" dirty="0" smtClean="0">
                <a:solidFill>
                  <a:schemeClr val="accent1">
                    <a:lumMod val="75000"/>
                  </a:schemeClr>
                </a:solidFill>
              </a:rPr>
              <a:t>Stakeholder Presentation</a:t>
            </a:r>
          </a:p>
          <a:p>
            <a:endParaRPr lang="en-GB" dirty="0" smtClean="0"/>
          </a:p>
          <a:p>
            <a:endParaRPr lang="en-GB" dirty="0" smtClean="0"/>
          </a:p>
          <a:p>
            <a:pPr algn="r"/>
            <a:endParaRPr lang="en-GB" sz="1600" b="1" dirty="0" smtClean="0">
              <a:solidFill>
                <a:schemeClr val="bg1"/>
              </a:solidFill>
            </a:endParaRPr>
          </a:p>
          <a:p>
            <a:pPr algn="r"/>
            <a:r>
              <a:rPr lang="en-GB" sz="1600" b="1" dirty="0" smtClean="0">
                <a:solidFill>
                  <a:schemeClr val="bg1"/>
                </a:solidFill>
              </a:rPr>
              <a:t>December 2013</a:t>
            </a:r>
          </a:p>
        </p:txBody>
      </p:sp>
      <p:pic>
        <p:nvPicPr>
          <p:cNvPr id="6" name="Picture 5" descr="h1-colou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771800" cy="1196752"/>
          </a:xfrm>
          <a:prstGeom prst="rect">
            <a:avLst/>
          </a:prstGeom>
          <a:noFill/>
          <a:ln>
            <a:noFill/>
          </a:ln>
        </p:spPr>
      </p:pic>
    </p:spTree>
    <p:extLst>
      <p:ext uri="{BB962C8B-B14F-4D97-AF65-F5344CB8AC3E}">
        <p14:creationId xmlns:p14="http://schemas.microsoft.com/office/powerpoint/2010/main" val="6758725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itle 2"/>
          <p:cNvSpPr txBox="1">
            <a:spLocks/>
          </p:cNvSpPr>
          <p:nvPr/>
        </p:nvSpPr>
        <p:spPr bwMode="auto">
          <a:xfrm>
            <a:off x="971212" y="620688"/>
            <a:ext cx="6893169" cy="831600"/>
          </a:xfrm>
          <a:prstGeom prst="rect">
            <a:avLst/>
          </a:prstGeom>
          <a:noFill/>
          <a:ln w="9525" algn="ctr">
            <a:noFill/>
            <a:miter lim="800000"/>
            <a:headEnd/>
            <a:tailEnd/>
          </a:ln>
          <a:effectLst/>
        </p:spPr>
        <p:txBody>
          <a:bodyPr vert="horz" wrap="square" lIns="0" tIns="46800" rIns="0" bIns="46800" numCol="1" anchor="b" anchorCtr="0" compatLnSpc="1">
            <a:prstTxWarp prst="textNoShape">
              <a:avLst/>
            </a:prstTxWarp>
          </a:bodyPr>
          <a:lstStyle>
            <a:lvl1pPr algn="l" defTabSz="889000" rtl="0" eaLnBrk="0" fontAlgn="base" hangingPunct="0">
              <a:spcBef>
                <a:spcPct val="0"/>
              </a:spcBef>
              <a:spcAft>
                <a:spcPct val="0"/>
              </a:spcAft>
              <a:defRPr sz="2800" b="1">
                <a:solidFill>
                  <a:srgbClr val="345782"/>
                </a:solidFill>
                <a:latin typeface="+mj-lt"/>
                <a:ea typeface="+mj-ea"/>
                <a:cs typeface="+mj-cs"/>
              </a:defRPr>
            </a:lvl1pPr>
            <a:lvl2pPr algn="l" defTabSz="889000" rtl="0" eaLnBrk="0" fontAlgn="base" hangingPunct="0">
              <a:spcBef>
                <a:spcPct val="0"/>
              </a:spcBef>
              <a:spcAft>
                <a:spcPct val="0"/>
              </a:spcAft>
              <a:defRPr sz="2400">
                <a:solidFill>
                  <a:srgbClr val="345782"/>
                </a:solidFill>
                <a:latin typeface="Arial" charset="0"/>
                <a:cs typeface="Arial" charset="0"/>
              </a:defRPr>
            </a:lvl2pPr>
            <a:lvl3pPr algn="l" defTabSz="889000" rtl="0" eaLnBrk="0" fontAlgn="base" hangingPunct="0">
              <a:spcBef>
                <a:spcPct val="0"/>
              </a:spcBef>
              <a:spcAft>
                <a:spcPct val="0"/>
              </a:spcAft>
              <a:defRPr sz="2400">
                <a:solidFill>
                  <a:srgbClr val="345782"/>
                </a:solidFill>
                <a:latin typeface="Arial" charset="0"/>
                <a:cs typeface="Arial" charset="0"/>
              </a:defRPr>
            </a:lvl3pPr>
            <a:lvl4pPr algn="l" defTabSz="889000" rtl="0" eaLnBrk="0" fontAlgn="base" hangingPunct="0">
              <a:spcBef>
                <a:spcPct val="0"/>
              </a:spcBef>
              <a:spcAft>
                <a:spcPct val="0"/>
              </a:spcAft>
              <a:defRPr sz="2400">
                <a:solidFill>
                  <a:srgbClr val="345782"/>
                </a:solidFill>
                <a:latin typeface="Arial" charset="0"/>
                <a:cs typeface="Arial" charset="0"/>
              </a:defRPr>
            </a:lvl4pPr>
            <a:lvl5pPr algn="l" defTabSz="889000" rtl="0" eaLnBrk="0" fontAlgn="base" hangingPunct="0">
              <a:spcBef>
                <a:spcPct val="0"/>
              </a:spcBef>
              <a:spcAft>
                <a:spcPct val="0"/>
              </a:spcAft>
              <a:defRPr sz="2400">
                <a:solidFill>
                  <a:srgbClr val="345782"/>
                </a:solidFill>
                <a:latin typeface="Arial" charset="0"/>
                <a:cs typeface="Arial" charset="0"/>
              </a:defRPr>
            </a:lvl5pPr>
            <a:lvl6pPr marL="457200" algn="l" defTabSz="889000" rtl="0" fontAlgn="base">
              <a:spcBef>
                <a:spcPct val="0"/>
              </a:spcBef>
              <a:spcAft>
                <a:spcPct val="0"/>
              </a:spcAft>
              <a:defRPr sz="2400" b="1">
                <a:solidFill>
                  <a:schemeClr val="tx2"/>
                </a:solidFill>
                <a:latin typeface="Trebuchet MS" pitchFamily="34" charset="0"/>
                <a:cs typeface="Arial" charset="0"/>
              </a:defRPr>
            </a:lvl6pPr>
            <a:lvl7pPr marL="914400" algn="l" defTabSz="889000" rtl="0" fontAlgn="base">
              <a:spcBef>
                <a:spcPct val="0"/>
              </a:spcBef>
              <a:spcAft>
                <a:spcPct val="0"/>
              </a:spcAft>
              <a:defRPr sz="2400" b="1">
                <a:solidFill>
                  <a:schemeClr val="tx2"/>
                </a:solidFill>
                <a:latin typeface="Trebuchet MS" pitchFamily="34" charset="0"/>
                <a:cs typeface="Arial" charset="0"/>
              </a:defRPr>
            </a:lvl7pPr>
            <a:lvl8pPr marL="1371600" algn="l" defTabSz="889000" rtl="0" fontAlgn="base">
              <a:spcBef>
                <a:spcPct val="0"/>
              </a:spcBef>
              <a:spcAft>
                <a:spcPct val="0"/>
              </a:spcAft>
              <a:defRPr sz="2400" b="1">
                <a:solidFill>
                  <a:schemeClr val="tx2"/>
                </a:solidFill>
                <a:latin typeface="Trebuchet MS" pitchFamily="34" charset="0"/>
                <a:cs typeface="Arial" charset="0"/>
              </a:defRPr>
            </a:lvl8pPr>
            <a:lvl9pPr marL="1828800" algn="l" defTabSz="889000" rtl="0" fontAlgn="base">
              <a:spcBef>
                <a:spcPct val="0"/>
              </a:spcBef>
              <a:spcAft>
                <a:spcPct val="0"/>
              </a:spcAft>
              <a:defRPr sz="2400" b="1">
                <a:solidFill>
                  <a:schemeClr val="tx2"/>
                </a:solidFill>
                <a:latin typeface="Trebuchet MS" pitchFamily="34" charset="0"/>
                <a:cs typeface="Arial" charset="0"/>
              </a:defRPr>
            </a:lvl9pPr>
          </a:lstStyle>
          <a:p>
            <a:pPr algn="ctr"/>
            <a:r>
              <a:rPr lang="en-GB" sz="3600" b="0" kern="0" dirty="0" smtClean="0">
                <a:solidFill>
                  <a:schemeClr val="tx1"/>
                </a:solidFill>
              </a:rPr>
              <a:t>Community</a:t>
            </a:r>
            <a:r>
              <a:rPr lang="en-GB" sz="3600" kern="0" dirty="0" smtClean="0">
                <a:solidFill>
                  <a:schemeClr val="tx1"/>
                </a:solidFill>
              </a:rPr>
              <a:t> </a:t>
            </a:r>
            <a:endParaRPr lang="en-GB" sz="3600" kern="0" dirty="0">
              <a:solidFill>
                <a:schemeClr val="tx1"/>
              </a:solidFill>
            </a:endParaRPr>
          </a:p>
        </p:txBody>
      </p:sp>
      <p:pic>
        <p:nvPicPr>
          <p:cNvPr id="21" name="Picture 20" descr="http://www.hispanicprblog.com/wp-content/uploads/2009/11/Healthcare-clip-art.gif"/>
          <p:cNvPicPr>
            <a:picLocks noChangeAspect="1" noChangeArrowheads="1"/>
          </p:cNvPicPr>
          <p:nvPr/>
        </p:nvPicPr>
        <p:blipFill>
          <a:blip r:embed="rId2" cstate="print"/>
          <a:srcRect/>
          <a:stretch>
            <a:fillRect/>
          </a:stretch>
        </p:blipFill>
        <p:spPr bwMode="auto">
          <a:xfrm>
            <a:off x="2627784" y="717752"/>
            <a:ext cx="678033" cy="734536"/>
          </a:xfrm>
          <a:prstGeom prst="rect">
            <a:avLst/>
          </a:prstGeom>
          <a:noFill/>
        </p:spPr>
      </p:pic>
      <p:grpSp>
        <p:nvGrpSpPr>
          <p:cNvPr id="20" name="Group 11"/>
          <p:cNvGrpSpPr/>
          <p:nvPr/>
        </p:nvGrpSpPr>
        <p:grpSpPr>
          <a:xfrm>
            <a:off x="1691680" y="2684650"/>
            <a:ext cx="4536504" cy="3696678"/>
            <a:chOff x="2507712" y="1603717"/>
            <a:chExt cx="4811151" cy="3896751"/>
          </a:xfrm>
        </p:grpSpPr>
        <p:graphicFrame>
          <p:nvGraphicFramePr>
            <p:cNvPr id="27" name="Chart 26"/>
            <p:cNvGraphicFramePr/>
            <p:nvPr/>
          </p:nvGraphicFramePr>
          <p:xfrm>
            <a:off x="4047832" y="2785403"/>
            <a:ext cx="1945005" cy="17303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8" name="Chart 27"/>
            <p:cNvGraphicFramePr/>
            <p:nvPr/>
          </p:nvGraphicFramePr>
          <p:xfrm>
            <a:off x="2507712" y="1603717"/>
            <a:ext cx="4811151" cy="38967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9" name="Chart 28"/>
            <p:cNvGraphicFramePr/>
            <p:nvPr/>
          </p:nvGraphicFramePr>
          <p:xfrm>
            <a:off x="4811151" y="3263704"/>
            <a:ext cx="636708" cy="582455"/>
          </p:xfrm>
          <a:graphic>
            <a:graphicData uri="http://schemas.openxmlformats.org/drawingml/2006/chart">
              <c:chart xmlns:c="http://schemas.openxmlformats.org/drawingml/2006/chart" xmlns:r="http://schemas.openxmlformats.org/officeDocument/2006/relationships" r:id="rId5"/>
            </a:graphicData>
          </a:graphic>
        </p:graphicFrame>
        <p:sp>
          <p:nvSpPr>
            <p:cNvPr id="30" name="Oval 29"/>
            <p:cNvSpPr/>
            <p:nvPr/>
          </p:nvSpPr>
          <p:spPr bwMode="auto">
            <a:xfrm>
              <a:off x="5134708" y="3500511"/>
              <a:ext cx="126610" cy="143022"/>
            </a:xfrm>
            <a:prstGeom prst="ellipse">
              <a:avLst/>
            </a:prstGeom>
            <a:solidFill>
              <a:schemeClr val="accent4"/>
            </a:solidFill>
            <a:ln w="9525"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36000" tIns="91440" rIns="36000" bIns="91440" numCol="1" rtlCol="0" anchor="ctr" anchorCtr="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dirty="0"/>
            </a:p>
          </p:txBody>
        </p:sp>
      </p:grpSp>
      <p:sp>
        <p:nvSpPr>
          <p:cNvPr id="31" name="Rectangle 2"/>
          <p:cNvSpPr>
            <a:spLocks noChangeArrowheads="1"/>
          </p:cNvSpPr>
          <p:nvPr/>
        </p:nvSpPr>
        <p:spPr bwMode="gray">
          <a:xfrm>
            <a:off x="962942" y="1541328"/>
            <a:ext cx="6993434" cy="879021"/>
          </a:xfrm>
          <a:prstGeom prst="rect">
            <a:avLst/>
          </a:prstGeom>
          <a:solidFill>
            <a:schemeClr val="tx2">
              <a:lumMod val="75000"/>
            </a:schemeClr>
          </a:solidFill>
          <a:ln w="15875" algn="ctr">
            <a:solidFill>
              <a:schemeClr val="hlink"/>
            </a:solidFill>
            <a:miter lim="800000"/>
            <a:headEnd/>
            <a:tailEnd/>
          </a:ln>
        </p:spPr>
        <p:txBody>
          <a:bodyPr lIns="90000" tIns="91440" rIns="36000" bIns="91440" anchor="ctr"/>
          <a:lstStyle/>
          <a:p>
            <a:pPr algn="ctr"/>
            <a:r>
              <a:rPr lang="en-GB" b="1" dirty="0" smtClean="0">
                <a:solidFill>
                  <a:schemeClr val="bg1"/>
                </a:solidFill>
              </a:rPr>
              <a:t>Goal:</a:t>
            </a:r>
            <a:r>
              <a:rPr lang="en-GB" dirty="0" smtClean="0">
                <a:solidFill>
                  <a:schemeClr val="bg1"/>
                </a:solidFill>
              </a:rPr>
              <a:t> Provide people access to community-based care that can cover </a:t>
            </a:r>
          </a:p>
          <a:p>
            <a:pPr algn="ctr"/>
            <a:r>
              <a:rPr lang="en-GB" dirty="0" smtClean="0">
                <a:solidFill>
                  <a:schemeClr val="bg1"/>
                </a:solidFill>
              </a:rPr>
              <a:t>the majority of their needs</a:t>
            </a:r>
            <a:endParaRPr lang="en-GB" dirty="0" smtClean="0">
              <a:solidFill>
                <a:schemeClr val="bg1"/>
              </a:solidFill>
              <a:latin typeface="Arial"/>
            </a:endParaRPr>
          </a:p>
        </p:txBody>
      </p:sp>
    </p:spTree>
    <p:extLst>
      <p:ext uri="{BB962C8B-B14F-4D97-AF65-F5344CB8AC3E}">
        <p14:creationId xmlns:p14="http://schemas.microsoft.com/office/powerpoint/2010/main" val="42125763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itle 2"/>
          <p:cNvSpPr txBox="1">
            <a:spLocks/>
          </p:cNvSpPr>
          <p:nvPr/>
        </p:nvSpPr>
        <p:spPr bwMode="auto">
          <a:xfrm>
            <a:off x="1074477" y="562005"/>
            <a:ext cx="6893169" cy="831600"/>
          </a:xfrm>
          <a:prstGeom prst="rect">
            <a:avLst/>
          </a:prstGeom>
          <a:noFill/>
          <a:ln w="9525" algn="ctr">
            <a:noFill/>
            <a:miter lim="800000"/>
            <a:headEnd/>
            <a:tailEnd/>
          </a:ln>
          <a:effectLst/>
        </p:spPr>
        <p:txBody>
          <a:bodyPr vert="horz" wrap="square" lIns="0" tIns="46800" rIns="0" bIns="46800" numCol="1" anchor="b" anchorCtr="0" compatLnSpc="1">
            <a:prstTxWarp prst="textNoShape">
              <a:avLst/>
            </a:prstTxWarp>
          </a:bodyPr>
          <a:lstStyle>
            <a:lvl1pPr algn="l" defTabSz="889000" rtl="0" eaLnBrk="0" fontAlgn="base" hangingPunct="0">
              <a:spcBef>
                <a:spcPct val="0"/>
              </a:spcBef>
              <a:spcAft>
                <a:spcPct val="0"/>
              </a:spcAft>
              <a:defRPr sz="2800" b="1">
                <a:solidFill>
                  <a:srgbClr val="345782"/>
                </a:solidFill>
                <a:latin typeface="+mj-lt"/>
                <a:ea typeface="+mj-ea"/>
                <a:cs typeface="+mj-cs"/>
              </a:defRPr>
            </a:lvl1pPr>
            <a:lvl2pPr algn="l" defTabSz="889000" rtl="0" eaLnBrk="0" fontAlgn="base" hangingPunct="0">
              <a:spcBef>
                <a:spcPct val="0"/>
              </a:spcBef>
              <a:spcAft>
                <a:spcPct val="0"/>
              </a:spcAft>
              <a:defRPr sz="2400">
                <a:solidFill>
                  <a:srgbClr val="345782"/>
                </a:solidFill>
                <a:latin typeface="Arial" charset="0"/>
                <a:cs typeface="Arial" charset="0"/>
              </a:defRPr>
            </a:lvl2pPr>
            <a:lvl3pPr algn="l" defTabSz="889000" rtl="0" eaLnBrk="0" fontAlgn="base" hangingPunct="0">
              <a:spcBef>
                <a:spcPct val="0"/>
              </a:spcBef>
              <a:spcAft>
                <a:spcPct val="0"/>
              </a:spcAft>
              <a:defRPr sz="2400">
                <a:solidFill>
                  <a:srgbClr val="345782"/>
                </a:solidFill>
                <a:latin typeface="Arial" charset="0"/>
                <a:cs typeface="Arial" charset="0"/>
              </a:defRPr>
            </a:lvl3pPr>
            <a:lvl4pPr algn="l" defTabSz="889000" rtl="0" eaLnBrk="0" fontAlgn="base" hangingPunct="0">
              <a:spcBef>
                <a:spcPct val="0"/>
              </a:spcBef>
              <a:spcAft>
                <a:spcPct val="0"/>
              </a:spcAft>
              <a:defRPr sz="2400">
                <a:solidFill>
                  <a:srgbClr val="345782"/>
                </a:solidFill>
                <a:latin typeface="Arial" charset="0"/>
                <a:cs typeface="Arial" charset="0"/>
              </a:defRPr>
            </a:lvl4pPr>
            <a:lvl5pPr algn="l" defTabSz="889000" rtl="0" eaLnBrk="0" fontAlgn="base" hangingPunct="0">
              <a:spcBef>
                <a:spcPct val="0"/>
              </a:spcBef>
              <a:spcAft>
                <a:spcPct val="0"/>
              </a:spcAft>
              <a:defRPr sz="2400">
                <a:solidFill>
                  <a:srgbClr val="345782"/>
                </a:solidFill>
                <a:latin typeface="Arial" charset="0"/>
                <a:cs typeface="Arial" charset="0"/>
              </a:defRPr>
            </a:lvl5pPr>
            <a:lvl6pPr marL="457200" algn="l" defTabSz="889000" rtl="0" fontAlgn="base">
              <a:spcBef>
                <a:spcPct val="0"/>
              </a:spcBef>
              <a:spcAft>
                <a:spcPct val="0"/>
              </a:spcAft>
              <a:defRPr sz="2400" b="1">
                <a:solidFill>
                  <a:schemeClr val="tx2"/>
                </a:solidFill>
                <a:latin typeface="Trebuchet MS" pitchFamily="34" charset="0"/>
                <a:cs typeface="Arial" charset="0"/>
              </a:defRPr>
            </a:lvl6pPr>
            <a:lvl7pPr marL="914400" algn="l" defTabSz="889000" rtl="0" fontAlgn="base">
              <a:spcBef>
                <a:spcPct val="0"/>
              </a:spcBef>
              <a:spcAft>
                <a:spcPct val="0"/>
              </a:spcAft>
              <a:defRPr sz="2400" b="1">
                <a:solidFill>
                  <a:schemeClr val="tx2"/>
                </a:solidFill>
                <a:latin typeface="Trebuchet MS" pitchFamily="34" charset="0"/>
                <a:cs typeface="Arial" charset="0"/>
              </a:defRPr>
            </a:lvl7pPr>
            <a:lvl8pPr marL="1371600" algn="l" defTabSz="889000" rtl="0" fontAlgn="base">
              <a:spcBef>
                <a:spcPct val="0"/>
              </a:spcBef>
              <a:spcAft>
                <a:spcPct val="0"/>
              </a:spcAft>
              <a:defRPr sz="2400" b="1">
                <a:solidFill>
                  <a:schemeClr val="tx2"/>
                </a:solidFill>
                <a:latin typeface="Trebuchet MS" pitchFamily="34" charset="0"/>
                <a:cs typeface="Arial" charset="0"/>
              </a:defRPr>
            </a:lvl8pPr>
            <a:lvl9pPr marL="1828800" algn="l" defTabSz="889000" rtl="0" fontAlgn="base">
              <a:spcBef>
                <a:spcPct val="0"/>
              </a:spcBef>
              <a:spcAft>
                <a:spcPct val="0"/>
              </a:spcAft>
              <a:defRPr sz="2400" b="1">
                <a:solidFill>
                  <a:schemeClr val="tx2"/>
                </a:solidFill>
                <a:latin typeface="Trebuchet MS" pitchFamily="34" charset="0"/>
                <a:cs typeface="Arial" charset="0"/>
              </a:defRPr>
            </a:lvl9pPr>
          </a:lstStyle>
          <a:p>
            <a:pPr algn="ctr"/>
            <a:r>
              <a:rPr lang="en-GB" sz="3200" b="0" kern="0" dirty="0" smtClean="0">
                <a:solidFill>
                  <a:schemeClr val="tx1"/>
                </a:solidFill>
              </a:rPr>
              <a:t>Local Hospital (minimum, not exclusive)</a:t>
            </a:r>
            <a:endParaRPr lang="en-GB" sz="3200" b="0" kern="0" dirty="0">
              <a:solidFill>
                <a:schemeClr val="tx1"/>
              </a:solidFill>
            </a:endParaRPr>
          </a:p>
        </p:txBody>
      </p:sp>
      <p:pic>
        <p:nvPicPr>
          <p:cNvPr id="27" name="Picture 5"/>
          <p:cNvPicPr>
            <a:picLocks noChangeAspect="1" noChangeArrowheads="1"/>
          </p:cNvPicPr>
          <p:nvPr/>
        </p:nvPicPr>
        <p:blipFill>
          <a:blip r:embed="rId2" cstate="print"/>
          <a:srcRect/>
          <a:stretch>
            <a:fillRect/>
          </a:stretch>
        </p:blipFill>
        <p:spPr bwMode="auto">
          <a:xfrm>
            <a:off x="458642" y="847241"/>
            <a:ext cx="656344" cy="706641"/>
          </a:xfrm>
          <a:prstGeom prst="rect">
            <a:avLst/>
          </a:prstGeom>
          <a:noFill/>
          <a:ln w="9525">
            <a:noFill/>
            <a:miter lim="800000"/>
            <a:headEnd/>
            <a:tailEnd/>
          </a:ln>
        </p:spPr>
      </p:pic>
      <p:graphicFrame>
        <p:nvGraphicFramePr>
          <p:cNvPr id="20" name="Chart 19"/>
          <p:cNvGraphicFramePr/>
          <p:nvPr>
            <p:extLst>
              <p:ext uri="{D42A27DB-BD31-4B8C-83A1-F6EECF244321}">
                <p14:modId xmlns:p14="http://schemas.microsoft.com/office/powerpoint/2010/main" val="2620652871"/>
              </p:ext>
            </p:extLst>
          </p:nvPr>
        </p:nvGraphicFramePr>
        <p:xfrm>
          <a:off x="1763688" y="2636912"/>
          <a:ext cx="4486053" cy="3664649"/>
        </p:xfrm>
        <a:graphic>
          <a:graphicData uri="http://schemas.openxmlformats.org/drawingml/2006/chart">
            <c:chart xmlns:c="http://schemas.openxmlformats.org/drawingml/2006/chart" xmlns:r="http://schemas.openxmlformats.org/officeDocument/2006/relationships" r:id="rId3"/>
          </a:graphicData>
        </a:graphic>
      </p:graphicFrame>
      <p:sp>
        <p:nvSpPr>
          <p:cNvPr id="21" name="Rectangle 2"/>
          <p:cNvSpPr>
            <a:spLocks noChangeArrowheads="1"/>
          </p:cNvSpPr>
          <p:nvPr/>
        </p:nvSpPr>
        <p:spPr bwMode="gray">
          <a:xfrm>
            <a:off x="1060822" y="1553882"/>
            <a:ext cx="7615634" cy="893104"/>
          </a:xfrm>
          <a:prstGeom prst="rect">
            <a:avLst/>
          </a:prstGeom>
          <a:solidFill>
            <a:schemeClr val="tx2">
              <a:lumMod val="75000"/>
            </a:schemeClr>
          </a:solidFill>
          <a:ln w="15875" algn="ctr">
            <a:solidFill>
              <a:schemeClr val="hlink"/>
            </a:solidFill>
            <a:miter lim="800000"/>
            <a:headEnd/>
            <a:tailEnd/>
          </a:ln>
        </p:spPr>
        <p:txBody>
          <a:bodyPr lIns="90000" tIns="91440" rIns="36000" bIns="91440" anchor="ctr"/>
          <a:lstStyle/>
          <a:p>
            <a:pPr algn="ctr"/>
            <a:r>
              <a:rPr lang="en-GB" b="1" dirty="0" smtClean="0">
                <a:solidFill>
                  <a:schemeClr val="bg1"/>
                </a:solidFill>
              </a:rPr>
              <a:t>Goal:</a:t>
            </a:r>
            <a:r>
              <a:rPr lang="en-GB" dirty="0" smtClean="0">
                <a:solidFill>
                  <a:schemeClr val="bg1"/>
                </a:solidFill>
              </a:rPr>
              <a:t> ~80% of current visits to hospital to be provided for by high quality services locally</a:t>
            </a:r>
            <a:endParaRPr lang="en-GB" dirty="0" smtClean="0">
              <a:solidFill>
                <a:schemeClr val="bg1"/>
              </a:solidFill>
              <a:latin typeface="Arial"/>
            </a:endParaRPr>
          </a:p>
        </p:txBody>
      </p:sp>
    </p:spTree>
    <p:extLst>
      <p:ext uri="{BB962C8B-B14F-4D97-AF65-F5344CB8AC3E}">
        <p14:creationId xmlns:p14="http://schemas.microsoft.com/office/powerpoint/2010/main" val="11656818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itle 2"/>
          <p:cNvSpPr txBox="1">
            <a:spLocks/>
          </p:cNvSpPr>
          <p:nvPr/>
        </p:nvSpPr>
        <p:spPr bwMode="auto">
          <a:xfrm>
            <a:off x="1108775" y="511382"/>
            <a:ext cx="6893169" cy="831600"/>
          </a:xfrm>
          <a:prstGeom prst="rect">
            <a:avLst/>
          </a:prstGeom>
          <a:noFill/>
          <a:ln w="9525" algn="ctr">
            <a:noFill/>
            <a:miter lim="800000"/>
            <a:headEnd/>
            <a:tailEnd/>
          </a:ln>
          <a:effectLst/>
        </p:spPr>
        <p:txBody>
          <a:bodyPr vert="horz" wrap="square" lIns="0" tIns="46800" rIns="0" bIns="46800" numCol="1" anchor="b" anchorCtr="0" compatLnSpc="1">
            <a:prstTxWarp prst="textNoShape">
              <a:avLst/>
            </a:prstTxWarp>
          </a:bodyPr>
          <a:lstStyle>
            <a:lvl1pPr algn="l" defTabSz="889000" rtl="0" eaLnBrk="0" fontAlgn="base" hangingPunct="0">
              <a:spcBef>
                <a:spcPct val="0"/>
              </a:spcBef>
              <a:spcAft>
                <a:spcPct val="0"/>
              </a:spcAft>
              <a:defRPr sz="2800" b="1">
                <a:solidFill>
                  <a:srgbClr val="345782"/>
                </a:solidFill>
                <a:latin typeface="+mj-lt"/>
                <a:ea typeface="+mj-ea"/>
                <a:cs typeface="+mj-cs"/>
              </a:defRPr>
            </a:lvl1pPr>
            <a:lvl2pPr algn="l" defTabSz="889000" rtl="0" eaLnBrk="0" fontAlgn="base" hangingPunct="0">
              <a:spcBef>
                <a:spcPct val="0"/>
              </a:spcBef>
              <a:spcAft>
                <a:spcPct val="0"/>
              </a:spcAft>
              <a:defRPr sz="2400">
                <a:solidFill>
                  <a:srgbClr val="345782"/>
                </a:solidFill>
                <a:latin typeface="Arial" charset="0"/>
                <a:cs typeface="Arial" charset="0"/>
              </a:defRPr>
            </a:lvl2pPr>
            <a:lvl3pPr algn="l" defTabSz="889000" rtl="0" eaLnBrk="0" fontAlgn="base" hangingPunct="0">
              <a:spcBef>
                <a:spcPct val="0"/>
              </a:spcBef>
              <a:spcAft>
                <a:spcPct val="0"/>
              </a:spcAft>
              <a:defRPr sz="2400">
                <a:solidFill>
                  <a:srgbClr val="345782"/>
                </a:solidFill>
                <a:latin typeface="Arial" charset="0"/>
                <a:cs typeface="Arial" charset="0"/>
              </a:defRPr>
            </a:lvl3pPr>
            <a:lvl4pPr algn="l" defTabSz="889000" rtl="0" eaLnBrk="0" fontAlgn="base" hangingPunct="0">
              <a:spcBef>
                <a:spcPct val="0"/>
              </a:spcBef>
              <a:spcAft>
                <a:spcPct val="0"/>
              </a:spcAft>
              <a:defRPr sz="2400">
                <a:solidFill>
                  <a:srgbClr val="345782"/>
                </a:solidFill>
                <a:latin typeface="Arial" charset="0"/>
                <a:cs typeface="Arial" charset="0"/>
              </a:defRPr>
            </a:lvl4pPr>
            <a:lvl5pPr algn="l" defTabSz="889000" rtl="0" eaLnBrk="0" fontAlgn="base" hangingPunct="0">
              <a:spcBef>
                <a:spcPct val="0"/>
              </a:spcBef>
              <a:spcAft>
                <a:spcPct val="0"/>
              </a:spcAft>
              <a:defRPr sz="2400">
                <a:solidFill>
                  <a:srgbClr val="345782"/>
                </a:solidFill>
                <a:latin typeface="Arial" charset="0"/>
                <a:cs typeface="Arial" charset="0"/>
              </a:defRPr>
            </a:lvl5pPr>
            <a:lvl6pPr marL="457200" algn="l" defTabSz="889000" rtl="0" fontAlgn="base">
              <a:spcBef>
                <a:spcPct val="0"/>
              </a:spcBef>
              <a:spcAft>
                <a:spcPct val="0"/>
              </a:spcAft>
              <a:defRPr sz="2400" b="1">
                <a:solidFill>
                  <a:schemeClr val="tx2"/>
                </a:solidFill>
                <a:latin typeface="Trebuchet MS" pitchFamily="34" charset="0"/>
                <a:cs typeface="Arial" charset="0"/>
              </a:defRPr>
            </a:lvl6pPr>
            <a:lvl7pPr marL="914400" algn="l" defTabSz="889000" rtl="0" fontAlgn="base">
              <a:spcBef>
                <a:spcPct val="0"/>
              </a:spcBef>
              <a:spcAft>
                <a:spcPct val="0"/>
              </a:spcAft>
              <a:defRPr sz="2400" b="1">
                <a:solidFill>
                  <a:schemeClr val="tx2"/>
                </a:solidFill>
                <a:latin typeface="Trebuchet MS" pitchFamily="34" charset="0"/>
                <a:cs typeface="Arial" charset="0"/>
              </a:defRPr>
            </a:lvl7pPr>
            <a:lvl8pPr marL="1371600" algn="l" defTabSz="889000" rtl="0" fontAlgn="base">
              <a:spcBef>
                <a:spcPct val="0"/>
              </a:spcBef>
              <a:spcAft>
                <a:spcPct val="0"/>
              </a:spcAft>
              <a:defRPr sz="2400" b="1">
                <a:solidFill>
                  <a:schemeClr val="tx2"/>
                </a:solidFill>
                <a:latin typeface="Trebuchet MS" pitchFamily="34" charset="0"/>
                <a:cs typeface="Arial" charset="0"/>
              </a:defRPr>
            </a:lvl8pPr>
            <a:lvl9pPr marL="1828800" algn="l" defTabSz="889000" rtl="0" fontAlgn="base">
              <a:spcBef>
                <a:spcPct val="0"/>
              </a:spcBef>
              <a:spcAft>
                <a:spcPct val="0"/>
              </a:spcAft>
              <a:defRPr sz="2400" b="1">
                <a:solidFill>
                  <a:schemeClr val="tx2"/>
                </a:solidFill>
                <a:latin typeface="Trebuchet MS" pitchFamily="34" charset="0"/>
                <a:cs typeface="Arial" charset="0"/>
              </a:defRPr>
            </a:lvl9pPr>
          </a:lstStyle>
          <a:p>
            <a:pPr algn="ctr"/>
            <a:r>
              <a:rPr lang="en-GB" sz="3600" b="0" kern="0" dirty="0" smtClean="0">
                <a:solidFill>
                  <a:schemeClr val="tx1"/>
                </a:solidFill>
              </a:rPr>
              <a:t>Centralised &amp; Tertiary Services</a:t>
            </a:r>
            <a:endParaRPr lang="en-GB" sz="3600" b="0" kern="0" dirty="0">
              <a:solidFill>
                <a:schemeClr val="tx1"/>
              </a:solidFill>
            </a:endParaRPr>
          </a:p>
        </p:txBody>
      </p:sp>
      <p:pic>
        <p:nvPicPr>
          <p:cNvPr id="20" name="Picture 8" descr="http://www.findingbetteragencies.com/wp-content/uploads/Hospital.jpg"/>
          <p:cNvPicPr>
            <a:picLocks noChangeAspect="1" noChangeArrowheads="1"/>
          </p:cNvPicPr>
          <p:nvPr/>
        </p:nvPicPr>
        <p:blipFill>
          <a:blip r:embed="rId2" cstate="print"/>
          <a:srcRect/>
          <a:stretch>
            <a:fillRect/>
          </a:stretch>
        </p:blipFill>
        <p:spPr bwMode="auto">
          <a:xfrm>
            <a:off x="1245415" y="836712"/>
            <a:ext cx="432474" cy="491229"/>
          </a:xfrm>
          <a:prstGeom prst="rect">
            <a:avLst/>
          </a:prstGeom>
          <a:noFill/>
        </p:spPr>
      </p:pic>
      <p:graphicFrame>
        <p:nvGraphicFramePr>
          <p:cNvPr id="34" name="Chart 33"/>
          <p:cNvGraphicFramePr/>
          <p:nvPr>
            <p:extLst>
              <p:ext uri="{D42A27DB-BD31-4B8C-83A1-F6EECF244321}">
                <p14:modId xmlns:p14="http://schemas.microsoft.com/office/powerpoint/2010/main" val="1771747864"/>
              </p:ext>
            </p:extLst>
          </p:nvPr>
        </p:nvGraphicFramePr>
        <p:xfrm>
          <a:off x="1763688" y="2420888"/>
          <a:ext cx="4393392" cy="3672408"/>
        </p:xfrm>
        <a:graphic>
          <a:graphicData uri="http://schemas.openxmlformats.org/drawingml/2006/chart">
            <c:chart xmlns:c="http://schemas.openxmlformats.org/drawingml/2006/chart" xmlns:r="http://schemas.openxmlformats.org/officeDocument/2006/relationships" r:id="rId3"/>
          </a:graphicData>
        </a:graphic>
      </p:graphicFrame>
      <p:sp>
        <p:nvSpPr>
          <p:cNvPr id="35" name="Rectangle 2"/>
          <p:cNvSpPr>
            <a:spLocks noChangeArrowheads="1"/>
          </p:cNvSpPr>
          <p:nvPr/>
        </p:nvSpPr>
        <p:spPr bwMode="gray">
          <a:xfrm>
            <a:off x="827584" y="1376468"/>
            <a:ext cx="7604076" cy="864457"/>
          </a:xfrm>
          <a:prstGeom prst="rect">
            <a:avLst/>
          </a:prstGeom>
          <a:solidFill>
            <a:schemeClr val="tx2">
              <a:lumMod val="75000"/>
            </a:schemeClr>
          </a:solidFill>
          <a:ln w="15875" algn="ctr">
            <a:solidFill>
              <a:schemeClr val="hlink"/>
            </a:solidFill>
            <a:miter lim="800000"/>
            <a:headEnd/>
            <a:tailEnd/>
          </a:ln>
        </p:spPr>
        <p:txBody>
          <a:bodyPr lIns="90000" tIns="91440" rIns="36000" bIns="91440" anchor="ctr"/>
          <a:lstStyle/>
          <a:p>
            <a:pPr algn="ctr"/>
            <a:r>
              <a:rPr lang="en-GB" b="1" dirty="0" smtClean="0">
                <a:solidFill>
                  <a:schemeClr val="bg1"/>
                </a:solidFill>
              </a:rPr>
              <a:t>Goal:</a:t>
            </a:r>
            <a:r>
              <a:rPr lang="en-GB" dirty="0" smtClean="0">
                <a:solidFill>
                  <a:schemeClr val="bg1"/>
                </a:solidFill>
              </a:rPr>
              <a:t> Access to specialist expertise to deliver high quality care, where it is necessary</a:t>
            </a:r>
            <a:endParaRPr lang="en-GB" b="1" dirty="0" smtClean="0">
              <a:solidFill>
                <a:schemeClr val="bg1"/>
              </a:solidFill>
              <a:latin typeface="Arial"/>
            </a:endParaRPr>
          </a:p>
        </p:txBody>
      </p:sp>
    </p:spTree>
    <p:extLst>
      <p:ext uri="{BB962C8B-B14F-4D97-AF65-F5344CB8AC3E}">
        <p14:creationId xmlns:p14="http://schemas.microsoft.com/office/powerpoint/2010/main" val="1246293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3600" dirty="0" smtClean="0"/>
              <a:t>Focus for the next phase of engagement </a:t>
            </a:r>
            <a:endParaRPr lang="en-GB" sz="3600" dirty="0"/>
          </a:p>
        </p:txBody>
      </p:sp>
      <p:sp>
        <p:nvSpPr>
          <p:cNvPr id="3" name="Content Placeholder 2"/>
          <p:cNvSpPr>
            <a:spLocks noGrp="1"/>
          </p:cNvSpPr>
          <p:nvPr>
            <p:ph idx="1"/>
          </p:nvPr>
        </p:nvSpPr>
        <p:spPr>
          <a:xfrm>
            <a:off x="457200" y="1556792"/>
            <a:ext cx="8229600" cy="5040560"/>
          </a:xfrm>
        </p:spPr>
        <p:txBody>
          <a:bodyPr>
            <a:normAutofit fontScale="92500" lnSpcReduction="10000"/>
          </a:bodyPr>
          <a:lstStyle/>
          <a:p>
            <a:r>
              <a:rPr lang="en-GB" sz="1600" dirty="0"/>
              <a:t>Be clear with the public that this is the first in a series of reviews that we expect to take place over the next 5-10 years </a:t>
            </a:r>
          </a:p>
          <a:p>
            <a:pPr marL="0" indent="0">
              <a:buNone/>
            </a:pPr>
            <a:endParaRPr lang="en-GB" sz="1600" dirty="0" smtClean="0"/>
          </a:p>
          <a:p>
            <a:r>
              <a:rPr lang="en-GB" sz="1600" dirty="0" smtClean="0"/>
              <a:t>Reinforce the commissioner vision - make clear our expectation that where appropriate, people take responsibility for their own health and wellbeing and make positive lifestyle choices</a:t>
            </a:r>
          </a:p>
          <a:p>
            <a:pPr marL="0" indent="0">
              <a:buNone/>
            </a:pPr>
            <a:endParaRPr lang="en-GB" sz="1600" dirty="0" smtClean="0"/>
          </a:p>
          <a:p>
            <a:r>
              <a:rPr lang="en-GB" sz="1600" dirty="0" smtClean="0"/>
              <a:t>Describe how we will provide people with more opportunities and information to be able to do this and to maintain their independence. For example: </a:t>
            </a:r>
          </a:p>
          <a:p>
            <a:pPr lvl="1"/>
            <a:r>
              <a:rPr lang="en-US" sz="1600" dirty="0" smtClean="0"/>
              <a:t>The use of technology to support people to receive the care they need at home </a:t>
            </a:r>
          </a:p>
          <a:p>
            <a:pPr lvl="1"/>
            <a:r>
              <a:rPr lang="en-US" sz="1600" dirty="0" smtClean="0"/>
              <a:t>Promote </a:t>
            </a:r>
            <a:r>
              <a:rPr lang="en-US" sz="1600" dirty="0"/>
              <a:t>the use of the local pharmacy as a first point of contact for minor ailments such as coughs and </a:t>
            </a:r>
            <a:r>
              <a:rPr lang="en-US" sz="1600" dirty="0" smtClean="0"/>
              <a:t>colds</a:t>
            </a:r>
          </a:p>
          <a:p>
            <a:pPr lvl="1"/>
            <a:r>
              <a:rPr lang="en-US" sz="1600" dirty="0" smtClean="0"/>
              <a:t>encourage </a:t>
            </a:r>
            <a:r>
              <a:rPr lang="en-US" sz="1600" dirty="0"/>
              <a:t>people to take full advantage of the free screening services that are </a:t>
            </a:r>
            <a:r>
              <a:rPr lang="en-US" sz="1600" dirty="0" smtClean="0"/>
              <a:t>available such as Diabetic </a:t>
            </a:r>
            <a:r>
              <a:rPr lang="en-US" sz="1600" dirty="0" err="1" smtClean="0"/>
              <a:t>retinopothy</a:t>
            </a:r>
            <a:r>
              <a:rPr lang="en-US" sz="1600" dirty="0" smtClean="0"/>
              <a:t>, NHS Cancer screening </a:t>
            </a:r>
            <a:r>
              <a:rPr lang="en-US" sz="1600" dirty="0" err="1" smtClean="0"/>
              <a:t>programmes</a:t>
            </a:r>
            <a:r>
              <a:rPr lang="en-US" sz="1600" dirty="0" smtClean="0"/>
              <a:t> </a:t>
            </a:r>
          </a:p>
          <a:p>
            <a:endParaRPr lang="en-US" sz="1600" dirty="0" smtClean="0"/>
          </a:p>
          <a:p>
            <a:r>
              <a:rPr lang="en-US" sz="1600" dirty="0" smtClean="0"/>
              <a:t>Be clear that some services are likely to need major service change and that  we will be holding full public consultations on those services (at this stage – Hyper acute stroke, ENT, Emergency care , </a:t>
            </a:r>
            <a:r>
              <a:rPr lang="en-US" sz="1600" dirty="0" err="1" smtClean="0"/>
              <a:t>paediatric</a:t>
            </a:r>
            <a:r>
              <a:rPr lang="en-US" sz="1600" dirty="0" smtClean="0"/>
              <a:t> surgery) </a:t>
            </a:r>
          </a:p>
          <a:p>
            <a:endParaRPr lang="en-US" sz="1600" dirty="0"/>
          </a:p>
          <a:p>
            <a:r>
              <a:rPr lang="en-US" sz="1600" dirty="0" smtClean="0"/>
              <a:t>Assure the public that access to services is </a:t>
            </a:r>
            <a:r>
              <a:rPr lang="en-US" sz="1600" dirty="0" err="1" smtClean="0"/>
              <a:t>recognised</a:t>
            </a:r>
            <a:r>
              <a:rPr lang="en-US" sz="1600" dirty="0" smtClean="0"/>
              <a:t> as a key issue and we are working to understand people’s transport issues and how to improve access where required</a:t>
            </a:r>
          </a:p>
          <a:p>
            <a:endParaRPr lang="en-GB" sz="1500" dirty="0"/>
          </a:p>
          <a:p>
            <a:pPr lvl="1"/>
            <a:endParaRPr lang="en-GB" sz="1600" dirty="0" smtClean="0"/>
          </a:p>
          <a:p>
            <a:endParaRPr lang="en-GB" sz="2000" dirty="0" smtClean="0"/>
          </a:p>
          <a:p>
            <a:endParaRPr lang="en-GB" sz="2000" dirty="0"/>
          </a:p>
          <a:p>
            <a:endParaRPr lang="en-GB" sz="2000" dirty="0" smtClean="0"/>
          </a:p>
          <a:p>
            <a:endParaRPr lang="en-GB" sz="2000" dirty="0" smtClean="0"/>
          </a:p>
          <a:p>
            <a:endParaRPr lang="en-GB" sz="2000" dirty="0"/>
          </a:p>
        </p:txBody>
      </p:sp>
    </p:spTree>
    <p:extLst>
      <p:ext uri="{BB962C8B-B14F-4D97-AF65-F5344CB8AC3E}">
        <p14:creationId xmlns:p14="http://schemas.microsoft.com/office/powerpoint/2010/main" val="3156364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l"/>
            <a:r>
              <a:rPr lang="en-GB" sz="3600" dirty="0" smtClean="0"/>
              <a:t>Engagement Event dates – Next phase </a:t>
            </a:r>
            <a:endParaRPr lang="en-GB"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26071606"/>
              </p:ext>
            </p:extLst>
          </p:nvPr>
        </p:nvGraphicFramePr>
        <p:xfrm>
          <a:off x="539552" y="1844824"/>
          <a:ext cx="8064896" cy="3840480"/>
        </p:xfrm>
        <a:graphic>
          <a:graphicData uri="http://schemas.openxmlformats.org/drawingml/2006/table">
            <a:tbl>
              <a:tblPr firstRow="1" firstCol="1" bandRow="1">
                <a:tableStyleId>{BC89EF96-8CEA-46FF-86C4-4CE0E7609802}</a:tableStyleId>
              </a:tblPr>
              <a:tblGrid>
                <a:gridCol w="3176198"/>
                <a:gridCol w="4888698"/>
              </a:tblGrid>
              <a:tr h="0">
                <a:tc>
                  <a:txBody>
                    <a:bodyPr/>
                    <a:lstStyle/>
                    <a:p>
                      <a:pPr>
                        <a:spcAft>
                          <a:spcPts val="0"/>
                        </a:spcAft>
                      </a:pPr>
                      <a:r>
                        <a:rPr lang="en-GB" sz="1400" dirty="0">
                          <a:effectLst/>
                        </a:rPr>
                        <a:t>Immingham Civic Centre</a:t>
                      </a:r>
                    </a:p>
                    <a:p>
                      <a:pPr>
                        <a:spcAft>
                          <a:spcPts val="0"/>
                        </a:spcAft>
                      </a:pPr>
                      <a:r>
                        <a:rPr lang="en-GB" sz="1400" dirty="0">
                          <a:effectLst/>
                        </a:rPr>
                        <a:t> </a:t>
                      </a:r>
                    </a:p>
                  </a:txBody>
                  <a:tcPr marL="68580" marR="68580" marT="0" marB="0"/>
                </a:tc>
                <a:tc>
                  <a:txBody>
                    <a:bodyPr/>
                    <a:lstStyle/>
                    <a:p>
                      <a:pPr>
                        <a:spcAft>
                          <a:spcPts val="0"/>
                        </a:spcAft>
                      </a:pPr>
                      <a:r>
                        <a:rPr lang="en-GB" sz="1400" dirty="0">
                          <a:effectLst/>
                        </a:rPr>
                        <a:t>17</a:t>
                      </a:r>
                      <a:r>
                        <a:rPr lang="en-GB" sz="1400" baseline="30000" dirty="0">
                          <a:effectLst/>
                        </a:rPr>
                        <a:t>th</a:t>
                      </a:r>
                      <a:r>
                        <a:rPr lang="en-GB" sz="1400" dirty="0">
                          <a:effectLst/>
                        </a:rPr>
                        <a:t> Feb 2014 – 10.30am</a:t>
                      </a:r>
                    </a:p>
                    <a:p>
                      <a:pPr>
                        <a:spcAft>
                          <a:spcPts val="0"/>
                        </a:spcAft>
                      </a:pPr>
                      <a:r>
                        <a:rPr lang="en-GB" sz="1400" dirty="0">
                          <a:effectLst/>
                        </a:rPr>
                        <a:t> </a:t>
                      </a:r>
                    </a:p>
                    <a:p>
                      <a:pPr>
                        <a:spcAft>
                          <a:spcPts val="0"/>
                        </a:spcAft>
                      </a:pPr>
                      <a:r>
                        <a:rPr lang="en-GB" sz="1400" dirty="0">
                          <a:effectLst/>
                        </a:rPr>
                        <a:t> </a:t>
                      </a:r>
                      <a:endParaRPr lang="en-GB" sz="1400" dirty="0">
                        <a:effectLst/>
                        <a:latin typeface="Calibri"/>
                        <a:ea typeface="Calibri"/>
                      </a:endParaRPr>
                    </a:p>
                  </a:txBody>
                  <a:tcPr marL="68580" marR="68580" marT="0" marB="0"/>
                </a:tc>
              </a:tr>
              <a:tr h="0">
                <a:tc>
                  <a:txBody>
                    <a:bodyPr/>
                    <a:lstStyle/>
                    <a:p>
                      <a:pPr>
                        <a:spcAft>
                          <a:spcPts val="0"/>
                        </a:spcAft>
                      </a:pPr>
                      <a:r>
                        <a:rPr lang="en-GB" sz="1400" dirty="0">
                          <a:effectLst/>
                        </a:rPr>
                        <a:t>Imperial Hall, Epworth</a:t>
                      </a:r>
                      <a:endParaRPr lang="en-GB" sz="1400" dirty="0">
                        <a:effectLst/>
                        <a:latin typeface="Calibri"/>
                        <a:ea typeface="Calibri"/>
                      </a:endParaRPr>
                    </a:p>
                  </a:txBody>
                  <a:tcPr marL="68580" marR="68580" marT="0" marB="0"/>
                </a:tc>
                <a:tc>
                  <a:txBody>
                    <a:bodyPr/>
                    <a:lstStyle/>
                    <a:p>
                      <a:pPr>
                        <a:spcAft>
                          <a:spcPts val="0"/>
                        </a:spcAft>
                      </a:pPr>
                      <a:r>
                        <a:rPr lang="en-GB" sz="1400" b="1" dirty="0">
                          <a:effectLst/>
                        </a:rPr>
                        <a:t>18</a:t>
                      </a:r>
                      <a:r>
                        <a:rPr lang="en-GB" sz="1400" b="1" baseline="30000" dirty="0">
                          <a:effectLst/>
                        </a:rPr>
                        <a:t>th</a:t>
                      </a:r>
                      <a:r>
                        <a:rPr lang="en-GB" sz="1400" b="1" dirty="0">
                          <a:effectLst/>
                        </a:rPr>
                        <a:t> February 2014 – 1pm</a:t>
                      </a:r>
                    </a:p>
                    <a:p>
                      <a:pPr>
                        <a:spcAft>
                          <a:spcPts val="0"/>
                        </a:spcAft>
                      </a:pPr>
                      <a:r>
                        <a:rPr lang="en-GB" sz="1400" b="1" dirty="0">
                          <a:effectLst/>
                        </a:rPr>
                        <a:t> </a:t>
                      </a:r>
                    </a:p>
                    <a:p>
                      <a:pPr>
                        <a:spcAft>
                          <a:spcPts val="0"/>
                        </a:spcAft>
                      </a:pPr>
                      <a:r>
                        <a:rPr lang="en-GB" sz="1400" b="1" dirty="0">
                          <a:effectLst/>
                        </a:rPr>
                        <a:t> </a:t>
                      </a:r>
                    </a:p>
                  </a:txBody>
                  <a:tcPr marL="68580" marR="68580" marT="0" marB="0"/>
                </a:tc>
              </a:tr>
              <a:tr h="0">
                <a:tc>
                  <a:txBody>
                    <a:bodyPr/>
                    <a:lstStyle/>
                    <a:p>
                      <a:pPr>
                        <a:spcAft>
                          <a:spcPts val="0"/>
                        </a:spcAft>
                      </a:pPr>
                      <a:r>
                        <a:rPr lang="en-GB" sz="1400" dirty="0">
                          <a:effectLst/>
                        </a:rPr>
                        <a:t>Memorial Hall, Cleethorpes </a:t>
                      </a:r>
                    </a:p>
                    <a:p>
                      <a:pPr>
                        <a:spcAft>
                          <a:spcPts val="0"/>
                        </a:spcAft>
                      </a:pPr>
                      <a:r>
                        <a:rPr lang="en-GB" sz="1400" dirty="0">
                          <a:effectLst/>
                        </a:rPr>
                        <a:t> </a:t>
                      </a:r>
                    </a:p>
                    <a:p>
                      <a:pPr>
                        <a:spcAft>
                          <a:spcPts val="0"/>
                        </a:spcAft>
                      </a:pPr>
                      <a:r>
                        <a:rPr lang="en-GB" sz="1400" dirty="0">
                          <a:effectLst/>
                        </a:rPr>
                        <a:t> </a:t>
                      </a:r>
                      <a:endParaRPr lang="en-GB" sz="1400" dirty="0">
                        <a:effectLst/>
                        <a:latin typeface="Calibri"/>
                        <a:ea typeface="Calibri"/>
                      </a:endParaRPr>
                    </a:p>
                  </a:txBody>
                  <a:tcPr marL="68580" marR="68580" marT="0" marB="0"/>
                </a:tc>
                <a:tc>
                  <a:txBody>
                    <a:bodyPr/>
                    <a:lstStyle/>
                    <a:p>
                      <a:pPr>
                        <a:spcAft>
                          <a:spcPts val="0"/>
                        </a:spcAft>
                      </a:pPr>
                      <a:r>
                        <a:rPr lang="en-GB" sz="1400" b="1" dirty="0">
                          <a:effectLst/>
                        </a:rPr>
                        <a:t>21st Feb 2014 – 1pm </a:t>
                      </a:r>
                    </a:p>
                    <a:p>
                      <a:pPr>
                        <a:spcAft>
                          <a:spcPts val="0"/>
                        </a:spcAft>
                      </a:pPr>
                      <a:r>
                        <a:rPr lang="en-GB" sz="1400" b="1" dirty="0">
                          <a:effectLst/>
                        </a:rPr>
                        <a:t> </a:t>
                      </a:r>
                    </a:p>
                    <a:p>
                      <a:pPr>
                        <a:spcAft>
                          <a:spcPts val="0"/>
                        </a:spcAft>
                      </a:pPr>
                      <a:endParaRPr lang="en-GB" sz="1400" b="1" dirty="0">
                        <a:effectLst/>
                      </a:endParaRPr>
                    </a:p>
                  </a:txBody>
                  <a:tcPr marL="68580" marR="68580" marT="0" marB="0"/>
                </a:tc>
              </a:tr>
              <a:tr h="0">
                <a:tc>
                  <a:txBody>
                    <a:bodyPr/>
                    <a:lstStyle/>
                    <a:p>
                      <a:pPr>
                        <a:spcAft>
                          <a:spcPts val="0"/>
                        </a:spcAft>
                      </a:pPr>
                      <a:r>
                        <a:rPr lang="en-GB" sz="1400" dirty="0">
                          <a:effectLst/>
                        </a:rPr>
                        <a:t>Grimsby </a:t>
                      </a:r>
                      <a:r>
                        <a:rPr lang="en-GB" sz="1400" dirty="0" smtClean="0">
                          <a:effectLst/>
                        </a:rPr>
                        <a:t>Institute</a:t>
                      </a:r>
                      <a:endParaRPr lang="en-GB" sz="1400" dirty="0">
                        <a:effectLst/>
                      </a:endParaRPr>
                    </a:p>
                    <a:p>
                      <a:pPr>
                        <a:spcAft>
                          <a:spcPts val="0"/>
                        </a:spcAft>
                      </a:pPr>
                      <a:r>
                        <a:rPr lang="en-GB" sz="1400" dirty="0">
                          <a:effectLst/>
                        </a:rPr>
                        <a:t> </a:t>
                      </a:r>
                    </a:p>
                    <a:p>
                      <a:pPr>
                        <a:spcAft>
                          <a:spcPts val="0"/>
                        </a:spcAft>
                      </a:pPr>
                      <a:r>
                        <a:rPr lang="en-GB" sz="1400" dirty="0">
                          <a:effectLst/>
                        </a:rPr>
                        <a:t> </a:t>
                      </a:r>
                      <a:endParaRPr lang="en-GB" sz="1400" dirty="0">
                        <a:effectLst/>
                        <a:latin typeface="Calibri"/>
                        <a:ea typeface="Calibri"/>
                      </a:endParaRPr>
                    </a:p>
                  </a:txBody>
                  <a:tcPr marL="68580" marR="68580" marT="0" marB="0"/>
                </a:tc>
                <a:tc>
                  <a:txBody>
                    <a:bodyPr/>
                    <a:lstStyle/>
                    <a:p>
                      <a:pPr>
                        <a:spcAft>
                          <a:spcPts val="0"/>
                        </a:spcAft>
                      </a:pPr>
                      <a:r>
                        <a:rPr lang="en-GB" sz="1400" b="1" dirty="0">
                          <a:effectLst/>
                        </a:rPr>
                        <a:t>25</a:t>
                      </a:r>
                      <a:r>
                        <a:rPr lang="en-GB" sz="1400" b="1" baseline="30000" dirty="0">
                          <a:effectLst/>
                        </a:rPr>
                        <a:t>th</a:t>
                      </a:r>
                      <a:r>
                        <a:rPr lang="en-GB" sz="1400" b="1" dirty="0">
                          <a:effectLst/>
                        </a:rPr>
                        <a:t> </a:t>
                      </a:r>
                      <a:r>
                        <a:rPr lang="en-GB" sz="1400" b="1" dirty="0" smtClean="0">
                          <a:effectLst/>
                        </a:rPr>
                        <a:t>February 2014 </a:t>
                      </a:r>
                      <a:r>
                        <a:rPr lang="en-GB" sz="1400" b="1" dirty="0">
                          <a:effectLst/>
                        </a:rPr>
                        <a:t>– 6pm</a:t>
                      </a:r>
                    </a:p>
                    <a:p>
                      <a:pPr>
                        <a:spcAft>
                          <a:spcPts val="0"/>
                        </a:spcAft>
                      </a:pPr>
                      <a:r>
                        <a:rPr lang="en-GB" sz="1400" b="1" dirty="0">
                          <a:effectLst/>
                        </a:rPr>
                        <a:t> </a:t>
                      </a:r>
                    </a:p>
                    <a:p>
                      <a:pPr>
                        <a:spcAft>
                          <a:spcPts val="0"/>
                        </a:spcAft>
                      </a:pPr>
                      <a:r>
                        <a:rPr lang="en-GB" sz="1400" b="1" dirty="0">
                          <a:effectLst/>
                        </a:rPr>
                        <a:t> </a:t>
                      </a:r>
                      <a:endParaRPr lang="en-GB" sz="1400" b="1" dirty="0">
                        <a:effectLst/>
                        <a:latin typeface="Calibri"/>
                        <a:ea typeface="Calibri"/>
                      </a:endParaRPr>
                    </a:p>
                  </a:txBody>
                  <a:tcPr marL="68580" marR="68580" marT="0" marB="0"/>
                </a:tc>
              </a:tr>
              <a:tr h="0">
                <a:tc>
                  <a:txBody>
                    <a:bodyPr/>
                    <a:lstStyle/>
                    <a:p>
                      <a:pPr>
                        <a:spcAft>
                          <a:spcPts val="0"/>
                        </a:spcAft>
                      </a:pPr>
                      <a:r>
                        <a:rPr lang="en-GB" sz="1400" dirty="0">
                          <a:effectLst/>
                        </a:rPr>
                        <a:t>Scunthorpe Baptist Church, Ashby Rd.</a:t>
                      </a:r>
                      <a:endParaRPr lang="en-GB" sz="1400" dirty="0">
                        <a:effectLst/>
                        <a:latin typeface="Calibri"/>
                        <a:ea typeface="Calibri"/>
                      </a:endParaRPr>
                    </a:p>
                  </a:txBody>
                  <a:tcPr marL="68580" marR="68580" marT="0" marB="0"/>
                </a:tc>
                <a:tc>
                  <a:txBody>
                    <a:bodyPr/>
                    <a:lstStyle/>
                    <a:p>
                      <a:pPr>
                        <a:spcAft>
                          <a:spcPts val="0"/>
                        </a:spcAft>
                      </a:pPr>
                      <a:r>
                        <a:rPr lang="en-GB" sz="1400" b="1" dirty="0">
                          <a:effectLst/>
                        </a:rPr>
                        <a:t>26 Feb 2014 – </a:t>
                      </a:r>
                      <a:r>
                        <a:rPr lang="en-GB" sz="1400" b="1" dirty="0" smtClean="0">
                          <a:effectLst/>
                        </a:rPr>
                        <a:t>2pm</a:t>
                      </a:r>
                    </a:p>
                    <a:p>
                      <a:pPr>
                        <a:spcAft>
                          <a:spcPts val="0"/>
                        </a:spcAft>
                      </a:pPr>
                      <a:endParaRPr lang="en-GB" sz="1400" b="1" dirty="0">
                        <a:effectLst/>
                      </a:endParaRPr>
                    </a:p>
                    <a:p>
                      <a:pPr>
                        <a:spcAft>
                          <a:spcPts val="0"/>
                        </a:spcAft>
                      </a:pPr>
                      <a:r>
                        <a:rPr lang="en-GB" sz="1400" b="1" dirty="0">
                          <a:effectLst/>
                        </a:rPr>
                        <a:t> </a:t>
                      </a:r>
                    </a:p>
                  </a:txBody>
                  <a:tcPr marL="68580" marR="68580" marT="0" marB="0"/>
                </a:tc>
              </a:tr>
              <a:tr h="0">
                <a:tc>
                  <a:txBody>
                    <a:bodyPr/>
                    <a:lstStyle/>
                    <a:p>
                      <a:pPr>
                        <a:spcAft>
                          <a:spcPts val="0"/>
                        </a:spcAft>
                      </a:pPr>
                      <a:r>
                        <a:rPr lang="en-GB" sz="1400" dirty="0">
                          <a:effectLst/>
                        </a:rPr>
                        <a:t>St Mary’s Church Hall, Barton on Humber </a:t>
                      </a:r>
                      <a:endParaRPr lang="en-GB" sz="1400" dirty="0">
                        <a:effectLst/>
                        <a:latin typeface="Calibri"/>
                        <a:ea typeface="Calibri"/>
                      </a:endParaRPr>
                    </a:p>
                  </a:txBody>
                  <a:tcPr marL="68580" marR="68580" marT="0" marB="0"/>
                </a:tc>
                <a:tc>
                  <a:txBody>
                    <a:bodyPr/>
                    <a:lstStyle/>
                    <a:p>
                      <a:pPr>
                        <a:spcAft>
                          <a:spcPts val="0"/>
                        </a:spcAft>
                      </a:pPr>
                      <a:r>
                        <a:rPr lang="en-GB" sz="1400" b="1" dirty="0">
                          <a:effectLst/>
                        </a:rPr>
                        <a:t>27 Feb 2014 – </a:t>
                      </a:r>
                      <a:r>
                        <a:rPr lang="en-GB" sz="1400" b="1" dirty="0" smtClean="0">
                          <a:effectLst/>
                        </a:rPr>
                        <a:t>10.30am</a:t>
                      </a:r>
                    </a:p>
                    <a:p>
                      <a:pPr>
                        <a:spcAft>
                          <a:spcPts val="0"/>
                        </a:spcAft>
                      </a:pPr>
                      <a:endParaRPr lang="en-GB" sz="1400" b="1" dirty="0" smtClean="0">
                        <a:effectLst/>
                      </a:endParaRPr>
                    </a:p>
                    <a:p>
                      <a:pPr>
                        <a:spcAft>
                          <a:spcPts val="0"/>
                        </a:spcAft>
                      </a:pPr>
                      <a:r>
                        <a:rPr lang="en-GB" sz="1400" b="1" dirty="0" smtClean="0">
                          <a:effectLst/>
                        </a:rPr>
                        <a:t> </a:t>
                      </a:r>
                    </a:p>
                  </a:txBody>
                  <a:tcPr marL="68580" marR="68580" marT="0" marB="0"/>
                </a:tc>
              </a:tr>
            </a:tbl>
          </a:graphicData>
        </a:graphic>
      </p:graphicFrame>
    </p:spTree>
    <p:extLst>
      <p:ext uri="{BB962C8B-B14F-4D97-AF65-F5344CB8AC3E}">
        <p14:creationId xmlns:p14="http://schemas.microsoft.com/office/powerpoint/2010/main" val="2403896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031" y="565447"/>
            <a:ext cx="8229600" cy="580926"/>
          </a:xfrm>
        </p:spPr>
        <p:txBody>
          <a:bodyPr>
            <a:noAutofit/>
          </a:bodyPr>
          <a:lstStyle/>
          <a:p>
            <a:r>
              <a:rPr lang="en-GB" sz="3600" dirty="0" smtClean="0"/>
              <a:t>Next steps</a:t>
            </a:r>
            <a:endParaRPr lang="en-GB" sz="3600" dirty="0"/>
          </a:p>
        </p:txBody>
      </p:sp>
      <p:sp>
        <p:nvSpPr>
          <p:cNvPr id="3" name="Content Placeholder 2"/>
          <p:cNvSpPr txBox="1">
            <a:spLocks/>
          </p:cNvSpPr>
          <p:nvPr/>
        </p:nvSpPr>
        <p:spPr>
          <a:xfrm>
            <a:off x="422031" y="1143038"/>
            <a:ext cx="8380185" cy="4351338"/>
          </a:xfrm>
          <a:prstGeom prst="rect">
            <a:avLst/>
          </a:prstGeom>
        </p:spPr>
        <p:txBody>
          <a:bodyPr>
            <a:noAutofit/>
          </a:bodyPr>
          <a:lstStyle>
            <a:lvl1pPr algn="l" defTabSz="889000" rtl="0" eaLnBrk="0" fontAlgn="base" hangingPunct="0">
              <a:spcBef>
                <a:spcPct val="20000"/>
              </a:spcBef>
              <a:spcAft>
                <a:spcPct val="0"/>
              </a:spcAft>
              <a:buClr>
                <a:srgbClr val="345782"/>
              </a:buClr>
              <a:defRPr sz="2400" b="1">
                <a:solidFill>
                  <a:schemeClr val="tx1"/>
                </a:solidFill>
                <a:latin typeface="+mn-lt"/>
                <a:ea typeface="+mn-ea"/>
                <a:cs typeface="+mn-cs"/>
              </a:defRPr>
            </a:lvl1pPr>
            <a:lvl2pPr marL="444500" indent="-222250" algn="l" defTabSz="889000" rtl="0" eaLnBrk="0" fontAlgn="base" hangingPunct="0">
              <a:spcBef>
                <a:spcPct val="20000"/>
              </a:spcBef>
              <a:spcAft>
                <a:spcPct val="0"/>
              </a:spcAft>
              <a:buClr>
                <a:srgbClr val="345782"/>
              </a:buClr>
              <a:buChar char="•"/>
              <a:defRPr sz="2400">
                <a:solidFill>
                  <a:schemeClr val="tx1"/>
                </a:solidFill>
                <a:latin typeface="+mn-lt"/>
                <a:cs typeface="+mn-cs"/>
              </a:defRPr>
            </a:lvl2pPr>
            <a:lvl3pPr marL="889000" indent="-222250" algn="l" defTabSz="889000" rtl="0" eaLnBrk="0" fontAlgn="base" hangingPunct="0">
              <a:spcBef>
                <a:spcPct val="20000"/>
              </a:spcBef>
              <a:spcAft>
                <a:spcPct val="0"/>
              </a:spcAft>
              <a:buClr>
                <a:srgbClr val="345782"/>
              </a:buClr>
              <a:buFont typeface="Trebuchet MS" pitchFamily="34" charset="0"/>
              <a:buChar char="–"/>
              <a:defRPr sz="2400">
                <a:solidFill>
                  <a:schemeClr val="tx1"/>
                </a:solidFill>
                <a:latin typeface="+mn-lt"/>
                <a:cs typeface="+mn-cs"/>
              </a:defRPr>
            </a:lvl3pPr>
            <a:lvl4pPr marL="1338263" indent="-227013" algn="l" defTabSz="889000" rtl="0" eaLnBrk="0" fontAlgn="base" hangingPunct="0">
              <a:spcBef>
                <a:spcPct val="20000"/>
              </a:spcBef>
              <a:spcAft>
                <a:spcPct val="0"/>
              </a:spcAft>
              <a:buClr>
                <a:srgbClr val="345782"/>
              </a:buClr>
              <a:buFont typeface="Trebuchet MS" pitchFamily="34" charset="0"/>
              <a:buChar char="–"/>
              <a:defRPr sz="2400">
                <a:solidFill>
                  <a:schemeClr val="tx1"/>
                </a:solidFill>
                <a:latin typeface="+mn-lt"/>
                <a:cs typeface="+mn-cs"/>
              </a:defRPr>
            </a:lvl4pPr>
            <a:lvl5pPr marL="1998663" indent="-220663" algn="l" defTabSz="889000" rtl="0" eaLnBrk="0" fontAlgn="base" hangingPunct="0">
              <a:spcBef>
                <a:spcPct val="20000"/>
              </a:spcBef>
              <a:spcAft>
                <a:spcPct val="0"/>
              </a:spcAft>
              <a:buClr>
                <a:srgbClr val="345782"/>
              </a:buClr>
              <a:buFont typeface="Trebuchet MS" pitchFamily="34" charset="0"/>
              <a:buChar char="–"/>
              <a:defRPr sz="2400">
                <a:solidFill>
                  <a:schemeClr val="tx1"/>
                </a:solidFill>
                <a:latin typeface="+mn-lt"/>
                <a:cs typeface="+mn-cs"/>
              </a:defRPr>
            </a:lvl5pPr>
            <a:lvl6pPr marL="2455863" indent="-220663" algn="l" defTabSz="889000" rtl="0" fontAlgn="base">
              <a:spcBef>
                <a:spcPct val="20000"/>
              </a:spcBef>
              <a:spcAft>
                <a:spcPct val="0"/>
              </a:spcAft>
              <a:buClr>
                <a:schemeClr val="tx2"/>
              </a:buClr>
              <a:buFont typeface="Trebuchet MS" pitchFamily="34" charset="0"/>
              <a:buChar char="–"/>
              <a:defRPr sz="1600">
                <a:solidFill>
                  <a:schemeClr val="tx1"/>
                </a:solidFill>
                <a:latin typeface="+mn-lt"/>
                <a:cs typeface="+mn-cs"/>
              </a:defRPr>
            </a:lvl6pPr>
            <a:lvl7pPr marL="2913063" indent="-220663" algn="l" defTabSz="889000" rtl="0" fontAlgn="base">
              <a:spcBef>
                <a:spcPct val="20000"/>
              </a:spcBef>
              <a:spcAft>
                <a:spcPct val="0"/>
              </a:spcAft>
              <a:buClr>
                <a:schemeClr val="tx2"/>
              </a:buClr>
              <a:buFont typeface="Trebuchet MS" pitchFamily="34" charset="0"/>
              <a:buChar char="–"/>
              <a:defRPr sz="1600">
                <a:solidFill>
                  <a:schemeClr val="tx1"/>
                </a:solidFill>
                <a:latin typeface="+mn-lt"/>
                <a:cs typeface="+mn-cs"/>
              </a:defRPr>
            </a:lvl7pPr>
            <a:lvl8pPr marL="3370263" indent="-220663" algn="l" defTabSz="889000" rtl="0" fontAlgn="base">
              <a:spcBef>
                <a:spcPct val="20000"/>
              </a:spcBef>
              <a:spcAft>
                <a:spcPct val="0"/>
              </a:spcAft>
              <a:buClr>
                <a:schemeClr val="tx2"/>
              </a:buClr>
              <a:buFont typeface="Trebuchet MS" pitchFamily="34" charset="0"/>
              <a:buChar char="–"/>
              <a:defRPr sz="1600">
                <a:solidFill>
                  <a:schemeClr val="tx1"/>
                </a:solidFill>
                <a:latin typeface="+mn-lt"/>
                <a:cs typeface="+mn-cs"/>
              </a:defRPr>
            </a:lvl8pPr>
            <a:lvl9pPr marL="3827463" indent="-220663" algn="l" defTabSz="889000" rtl="0" fontAlgn="base">
              <a:spcBef>
                <a:spcPct val="20000"/>
              </a:spcBef>
              <a:spcAft>
                <a:spcPct val="0"/>
              </a:spcAft>
              <a:buClr>
                <a:schemeClr val="tx2"/>
              </a:buClr>
              <a:buFont typeface="Trebuchet MS" pitchFamily="34" charset="0"/>
              <a:buChar char="–"/>
              <a:defRPr sz="1600">
                <a:solidFill>
                  <a:schemeClr val="tx1"/>
                </a:solidFill>
                <a:latin typeface="+mn-lt"/>
                <a:cs typeface="+mn-cs"/>
              </a:defRPr>
            </a:lvl9pPr>
          </a:lstStyle>
          <a:p>
            <a:r>
              <a:rPr lang="en-GB" sz="2000" b="0" kern="0" dirty="0" smtClean="0"/>
              <a:t>We need to move the conversation on:</a:t>
            </a:r>
          </a:p>
          <a:p>
            <a:pPr marL="958850" lvl="1" indent="-514350">
              <a:buFont typeface="Arial" panose="020B0604020202020204" pitchFamily="34" charset="0"/>
              <a:buChar char="•"/>
            </a:pPr>
            <a:r>
              <a:rPr lang="en-GB" sz="2000" kern="0" dirty="0" smtClean="0"/>
              <a:t>To build on the feedback we received in the 1</a:t>
            </a:r>
            <a:r>
              <a:rPr lang="en-GB" sz="2000" kern="0" baseline="30000" dirty="0" smtClean="0"/>
              <a:t>st</a:t>
            </a:r>
            <a:r>
              <a:rPr lang="en-GB" sz="2000" kern="0" dirty="0" smtClean="0"/>
              <a:t> engagement phase</a:t>
            </a:r>
          </a:p>
          <a:p>
            <a:pPr marL="958850" lvl="1" indent="-514350">
              <a:buFont typeface="Arial" panose="020B0604020202020204" pitchFamily="34" charset="0"/>
              <a:buChar char="•"/>
            </a:pPr>
            <a:r>
              <a:rPr lang="en-GB" sz="2000" b="0" kern="0" dirty="0" smtClean="0"/>
              <a:t>To focus on a higher level of participation in the service model development work</a:t>
            </a:r>
          </a:p>
          <a:p>
            <a:pPr marL="958850" lvl="1" indent="-514350">
              <a:buFont typeface="Arial" panose="020B0604020202020204" pitchFamily="34" charset="0"/>
              <a:buChar char="•"/>
            </a:pPr>
            <a:r>
              <a:rPr lang="en-GB" sz="2000" kern="0" dirty="0" smtClean="0"/>
              <a:t>To provide opportunities for more detailed discussion and consideration of themes and issues</a:t>
            </a:r>
          </a:p>
          <a:p>
            <a:pPr lvl="1" indent="0">
              <a:buNone/>
            </a:pPr>
            <a:endParaRPr lang="en-GB" sz="2000" kern="0" dirty="0" smtClean="0"/>
          </a:p>
          <a:p>
            <a:r>
              <a:rPr lang="en-GB" sz="2000" b="0" kern="0" dirty="0" smtClean="0"/>
              <a:t>This will be delivered through:</a:t>
            </a:r>
          </a:p>
          <a:p>
            <a:pPr marL="787400" lvl="1" indent="-342900">
              <a:buFont typeface="Arial" panose="020B0604020202020204" pitchFamily="34" charset="0"/>
              <a:buChar char="•"/>
            </a:pPr>
            <a:r>
              <a:rPr lang="en-GB" sz="2000" kern="0" dirty="0" smtClean="0"/>
              <a:t>Stakeholder summit February 2014</a:t>
            </a:r>
          </a:p>
          <a:p>
            <a:pPr marL="787400" lvl="1" indent="-342900">
              <a:buFont typeface="Arial" panose="020B0604020202020204" pitchFamily="34" charset="0"/>
              <a:buChar char="•"/>
            </a:pPr>
            <a:r>
              <a:rPr lang="en-GB" sz="2000" kern="0" dirty="0" smtClean="0"/>
              <a:t>Production and distribution of engagement materials </a:t>
            </a:r>
          </a:p>
          <a:p>
            <a:pPr marL="787400" lvl="1" indent="-342900">
              <a:buFont typeface="Arial" panose="020B0604020202020204" pitchFamily="34" charset="0"/>
              <a:buChar char="•"/>
            </a:pPr>
            <a:r>
              <a:rPr lang="en-GB" sz="2000" kern="0" dirty="0" smtClean="0"/>
              <a:t>A series of roadshows across the area from the 3</a:t>
            </a:r>
            <a:r>
              <a:rPr lang="en-GB" sz="2000" kern="0" baseline="30000" dirty="0" smtClean="0"/>
              <a:t>rd</a:t>
            </a:r>
            <a:r>
              <a:rPr lang="en-GB" sz="2000" kern="0" dirty="0" smtClean="0"/>
              <a:t> Feb – 1</a:t>
            </a:r>
            <a:r>
              <a:rPr lang="en-GB" sz="2000" kern="0" baseline="30000" dirty="0" smtClean="0"/>
              <a:t>st</a:t>
            </a:r>
            <a:r>
              <a:rPr lang="en-GB" sz="2000" kern="0" dirty="0" smtClean="0"/>
              <a:t> March</a:t>
            </a:r>
          </a:p>
          <a:p>
            <a:pPr marL="787400" lvl="1" indent="-342900">
              <a:buFont typeface="Arial" panose="020B0604020202020204" pitchFamily="34" charset="0"/>
              <a:buChar char="•"/>
            </a:pPr>
            <a:r>
              <a:rPr lang="en-GB" sz="2000" b="0" kern="0" dirty="0" smtClean="0"/>
              <a:t>Open space events within the North and North East </a:t>
            </a:r>
            <a:r>
              <a:rPr lang="en-GB" sz="2000" b="0" kern="0" dirty="0" err="1" smtClean="0"/>
              <a:t>Lincs</a:t>
            </a:r>
            <a:r>
              <a:rPr lang="en-GB" sz="2000" b="0" kern="0" dirty="0" smtClean="0"/>
              <a:t> area</a:t>
            </a:r>
          </a:p>
          <a:p>
            <a:pPr marL="787400" lvl="1" indent="-342900">
              <a:buFont typeface="Arial" panose="020B0604020202020204" pitchFamily="34" charset="0"/>
              <a:buChar char="•"/>
            </a:pPr>
            <a:r>
              <a:rPr lang="en-GB" sz="2000" kern="0" dirty="0" smtClean="0"/>
              <a:t>Online engagement </a:t>
            </a:r>
          </a:p>
          <a:p>
            <a:pPr marL="787400" lvl="1" indent="-342900">
              <a:buFont typeface="Arial" panose="020B0604020202020204" pitchFamily="34" charset="0"/>
              <a:buChar char="•"/>
            </a:pPr>
            <a:r>
              <a:rPr lang="en-GB" sz="2000" b="0" kern="0" dirty="0" smtClean="0"/>
              <a:t>Use of social media and advertising</a:t>
            </a:r>
          </a:p>
          <a:p>
            <a:pPr marL="787400" lvl="1" indent="-342900">
              <a:buFont typeface="Arial" panose="020B0604020202020204" pitchFamily="34" charset="0"/>
              <a:buChar char="•"/>
            </a:pPr>
            <a:r>
              <a:rPr lang="en-GB" sz="2000" b="0" kern="0" dirty="0" smtClean="0"/>
              <a:t>Public consultation to run from June 2014</a:t>
            </a:r>
          </a:p>
          <a:p>
            <a:pPr marL="787400" lvl="1" indent="-342900">
              <a:buFont typeface="Arial" panose="020B0604020202020204" pitchFamily="34" charset="0"/>
              <a:buChar char="•"/>
            </a:pPr>
            <a:endParaRPr lang="en-GB" sz="2000" b="0" kern="0" dirty="0" smtClean="0"/>
          </a:p>
          <a:p>
            <a:endParaRPr lang="en-GB" sz="2000" b="0" kern="0" dirty="0" smtClean="0"/>
          </a:p>
          <a:p>
            <a:pPr marL="514350" indent="-514350">
              <a:buFont typeface="+mj-lt"/>
              <a:buAutoNum type="arabicPeriod"/>
            </a:pPr>
            <a:endParaRPr lang="en-GB" sz="2000" kern="0" dirty="0" smtClean="0"/>
          </a:p>
          <a:p>
            <a:pPr lvl="1"/>
            <a:endParaRPr lang="en-GB" sz="2000" kern="0" dirty="0"/>
          </a:p>
        </p:txBody>
      </p:sp>
    </p:spTree>
    <p:extLst>
      <p:ext uri="{BB962C8B-B14F-4D97-AF65-F5344CB8AC3E}">
        <p14:creationId xmlns:p14="http://schemas.microsoft.com/office/powerpoint/2010/main" val="1892656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reeform 12"/>
          <p:cNvSpPr>
            <a:spLocks/>
          </p:cNvSpPr>
          <p:nvPr/>
        </p:nvSpPr>
        <p:spPr bwMode="gray">
          <a:xfrm>
            <a:off x="1693155" y="1563389"/>
            <a:ext cx="3409459" cy="1835072"/>
          </a:xfrm>
          <a:custGeom>
            <a:avLst/>
            <a:gdLst/>
            <a:ahLst/>
            <a:cxnLst>
              <a:cxn ang="0">
                <a:pos x="0" y="0"/>
              </a:cxn>
              <a:cxn ang="0">
                <a:pos x="14" y="2277"/>
              </a:cxn>
              <a:cxn ang="0">
                <a:pos x="4197" y="1479"/>
              </a:cxn>
              <a:cxn ang="0">
                <a:pos x="4277" y="1063"/>
              </a:cxn>
              <a:cxn ang="0">
                <a:pos x="4133" y="646"/>
              </a:cxn>
              <a:cxn ang="0">
                <a:pos x="0" y="0"/>
              </a:cxn>
            </a:cxnLst>
            <a:rect l="0" t="0" r="r" b="b"/>
            <a:pathLst>
              <a:path w="4278" h="2277">
                <a:moveTo>
                  <a:pt x="0" y="0"/>
                </a:moveTo>
                <a:cubicBezTo>
                  <a:pt x="97" y="850"/>
                  <a:pt x="131" y="1414"/>
                  <a:pt x="14" y="2277"/>
                </a:cubicBezTo>
                <a:cubicBezTo>
                  <a:pt x="881" y="2143"/>
                  <a:pt x="3443" y="1670"/>
                  <a:pt x="4197" y="1479"/>
                </a:cubicBezTo>
                <a:cubicBezTo>
                  <a:pt x="4259" y="1382"/>
                  <a:pt x="4278" y="1161"/>
                  <a:pt x="4277" y="1063"/>
                </a:cubicBezTo>
                <a:cubicBezTo>
                  <a:pt x="4276" y="965"/>
                  <a:pt x="4213" y="695"/>
                  <a:pt x="4133" y="646"/>
                </a:cubicBezTo>
                <a:cubicBezTo>
                  <a:pt x="2021" y="362"/>
                  <a:pt x="861" y="135"/>
                  <a:pt x="0" y="0"/>
                </a:cubicBezTo>
                <a:close/>
              </a:path>
            </a:pathLst>
          </a:custGeom>
          <a:solidFill>
            <a:schemeClr val="bg1"/>
          </a:solidFill>
          <a:ln w="12700" cap="flat" cmpd="sng">
            <a:noFill/>
            <a:prstDash val="solid"/>
            <a:round/>
            <a:headEnd/>
            <a:tailEnd/>
          </a:ln>
          <a:effectLst/>
        </p:spPr>
        <p:txBody>
          <a:bodyPr wrap="none" anchor="ctr"/>
          <a:lstStyle/>
          <a:p>
            <a:pPr fontAlgn="base">
              <a:spcBef>
                <a:spcPct val="0"/>
              </a:spcBef>
              <a:spcAft>
                <a:spcPct val="0"/>
              </a:spcAft>
            </a:pPr>
            <a:endParaRPr lang="en-GB" sz="1400" dirty="0">
              <a:solidFill>
                <a:srgbClr val="000000"/>
              </a:solidFill>
              <a:cs typeface="Arial" pitchFamily="34" charset="0"/>
            </a:endParaRPr>
          </a:p>
        </p:txBody>
      </p:sp>
      <p:sp>
        <p:nvSpPr>
          <p:cNvPr id="88" name="Freeform 12"/>
          <p:cNvSpPr>
            <a:spLocks/>
          </p:cNvSpPr>
          <p:nvPr/>
        </p:nvSpPr>
        <p:spPr bwMode="gray">
          <a:xfrm>
            <a:off x="3163465" y="1707089"/>
            <a:ext cx="3212526" cy="1618926"/>
          </a:xfrm>
          <a:custGeom>
            <a:avLst/>
            <a:gdLst/>
            <a:ahLst/>
            <a:cxnLst>
              <a:cxn ang="0">
                <a:pos x="0" y="0"/>
              </a:cxn>
              <a:cxn ang="0">
                <a:pos x="14" y="2277"/>
              </a:cxn>
              <a:cxn ang="0">
                <a:pos x="4197" y="1479"/>
              </a:cxn>
              <a:cxn ang="0">
                <a:pos x="4277" y="1063"/>
              </a:cxn>
              <a:cxn ang="0">
                <a:pos x="4133" y="646"/>
              </a:cxn>
              <a:cxn ang="0">
                <a:pos x="0" y="0"/>
              </a:cxn>
            </a:cxnLst>
            <a:rect l="0" t="0" r="r" b="b"/>
            <a:pathLst>
              <a:path w="4278" h="2277">
                <a:moveTo>
                  <a:pt x="0" y="0"/>
                </a:moveTo>
                <a:cubicBezTo>
                  <a:pt x="97" y="850"/>
                  <a:pt x="131" y="1414"/>
                  <a:pt x="14" y="2277"/>
                </a:cubicBezTo>
                <a:cubicBezTo>
                  <a:pt x="881" y="2143"/>
                  <a:pt x="3443" y="1670"/>
                  <a:pt x="4197" y="1479"/>
                </a:cubicBezTo>
                <a:cubicBezTo>
                  <a:pt x="4259" y="1382"/>
                  <a:pt x="4278" y="1161"/>
                  <a:pt x="4277" y="1063"/>
                </a:cubicBezTo>
                <a:cubicBezTo>
                  <a:pt x="4276" y="965"/>
                  <a:pt x="4213" y="695"/>
                  <a:pt x="4133" y="646"/>
                </a:cubicBezTo>
                <a:cubicBezTo>
                  <a:pt x="2021" y="362"/>
                  <a:pt x="861" y="135"/>
                  <a:pt x="0" y="0"/>
                </a:cubicBezTo>
                <a:close/>
              </a:path>
            </a:pathLst>
          </a:custGeom>
          <a:solidFill>
            <a:schemeClr val="bg1"/>
          </a:solidFill>
          <a:ln w="12700" cap="flat" cmpd="sng">
            <a:solidFill>
              <a:schemeClr val="bg1"/>
            </a:solidFill>
            <a:prstDash val="solid"/>
            <a:round/>
            <a:headEnd/>
            <a:tailEnd/>
          </a:ln>
          <a:effectLst/>
        </p:spPr>
        <p:txBody>
          <a:bodyPr wrap="none" anchor="ctr"/>
          <a:lstStyle/>
          <a:p>
            <a:pPr fontAlgn="base">
              <a:spcBef>
                <a:spcPct val="0"/>
              </a:spcBef>
              <a:spcAft>
                <a:spcPct val="0"/>
              </a:spcAft>
            </a:pPr>
            <a:endParaRPr lang="en-GB" sz="1400" dirty="0">
              <a:solidFill>
                <a:srgbClr val="000000"/>
              </a:solidFill>
              <a:cs typeface="Arial" pitchFamily="34" charset="0"/>
            </a:endParaRPr>
          </a:p>
        </p:txBody>
      </p:sp>
      <p:sp>
        <p:nvSpPr>
          <p:cNvPr id="3" name="Title 2"/>
          <p:cNvSpPr>
            <a:spLocks noGrp="1"/>
          </p:cNvSpPr>
          <p:nvPr>
            <p:ph type="title"/>
          </p:nvPr>
        </p:nvSpPr>
        <p:spPr>
          <a:xfrm>
            <a:off x="179512" y="692696"/>
            <a:ext cx="8059313" cy="580926"/>
          </a:xfrm>
        </p:spPr>
        <p:txBody>
          <a:bodyPr>
            <a:noAutofit/>
          </a:bodyPr>
          <a:lstStyle/>
          <a:p>
            <a:pPr algn="l"/>
            <a:r>
              <a:rPr lang="en-GB" sz="3600" dirty="0" smtClean="0"/>
              <a:t>The Shared Vision – A Shift to the Left…</a:t>
            </a:r>
            <a:endParaRPr lang="en-GB" sz="3600" dirty="0"/>
          </a:p>
        </p:txBody>
      </p:sp>
      <p:sp>
        <p:nvSpPr>
          <p:cNvPr id="87" name="Freeform 12"/>
          <p:cNvSpPr>
            <a:spLocks/>
          </p:cNvSpPr>
          <p:nvPr/>
        </p:nvSpPr>
        <p:spPr bwMode="gray">
          <a:xfrm>
            <a:off x="2480747" y="1709268"/>
            <a:ext cx="3570620" cy="1578536"/>
          </a:xfrm>
          <a:custGeom>
            <a:avLst/>
            <a:gdLst/>
            <a:ahLst/>
            <a:cxnLst>
              <a:cxn ang="0">
                <a:pos x="0" y="0"/>
              </a:cxn>
              <a:cxn ang="0">
                <a:pos x="14" y="2277"/>
              </a:cxn>
              <a:cxn ang="0">
                <a:pos x="4197" y="1479"/>
              </a:cxn>
              <a:cxn ang="0">
                <a:pos x="4277" y="1063"/>
              </a:cxn>
              <a:cxn ang="0">
                <a:pos x="4133" y="646"/>
              </a:cxn>
              <a:cxn ang="0">
                <a:pos x="0" y="0"/>
              </a:cxn>
            </a:cxnLst>
            <a:rect l="0" t="0" r="r" b="b"/>
            <a:pathLst>
              <a:path w="4278" h="2277">
                <a:moveTo>
                  <a:pt x="0" y="0"/>
                </a:moveTo>
                <a:cubicBezTo>
                  <a:pt x="97" y="850"/>
                  <a:pt x="131" y="1414"/>
                  <a:pt x="14" y="2277"/>
                </a:cubicBezTo>
                <a:cubicBezTo>
                  <a:pt x="881" y="2143"/>
                  <a:pt x="3443" y="1670"/>
                  <a:pt x="4197" y="1479"/>
                </a:cubicBezTo>
                <a:cubicBezTo>
                  <a:pt x="4259" y="1382"/>
                  <a:pt x="4278" y="1161"/>
                  <a:pt x="4277" y="1063"/>
                </a:cubicBezTo>
                <a:cubicBezTo>
                  <a:pt x="4276" y="965"/>
                  <a:pt x="4213" y="695"/>
                  <a:pt x="4133" y="646"/>
                </a:cubicBezTo>
                <a:cubicBezTo>
                  <a:pt x="2021" y="362"/>
                  <a:pt x="861" y="135"/>
                  <a:pt x="0" y="0"/>
                </a:cubicBezTo>
                <a:close/>
              </a:path>
            </a:pathLst>
          </a:custGeom>
          <a:gradFill rotWithShape="0">
            <a:gsLst>
              <a:gs pos="0">
                <a:srgbClr val="86ABBA">
                  <a:gamma/>
                  <a:shade val="46275"/>
                  <a:invGamma/>
                </a:srgbClr>
              </a:gs>
              <a:gs pos="50000">
                <a:srgbClr val="86ABBA"/>
              </a:gs>
              <a:gs pos="100000">
                <a:srgbClr val="86ABBA">
                  <a:gamma/>
                  <a:shade val="46275"/>
                  <a:invGamma/>
                </a:srgbClr>
              </a:gs>
            </a:gsLst>
            <a:lin ang="5400000" scaled="1"/>
          </a:gradFill>
          <a:ln w="12700" cap="flat" cmpd="sng">
            <a:noFill/>
            <a:prstDash val="solid"/>
            <a:round/>
            <a:headEnd/>
            <a:tailEnd/>
          </a:ln>
          <a:effectLst/>
        </p:spPr>
        <p:txBody>
          <a:bodyPr wrap="none" anchor="ctr"/>
          <a:lstStyle/>
          <a:p>
            <a:pPr fontAlgn="base">
              <a:spcBef>
                <a:spcPct val="0"/>
              </a:spcBef>
              <a:spcAft>
                <a:spcPct val="0"/>
              </a:spcAft>
            </a:pPr>
            <a:endParaRPr lang="en-GB" sz="1600" dirty="0">
              <a:solidFill>
                <a:srgbClr val="000000"/>
              </a:solidFill>
              <a:cs typeface="Arial" pitchFamily="34" charset="0"/>
            </a:endParaRPr>
          </a:p>
        </p:txBody>
      </p:sp>
      <p:grpSp>
        <p:nvGrpSpPr>
          <p:cNvPr id="41" name="Group 48"/>
          <p:cNvGrpSpPr/>
          <p:nvPr/>
        </p:nvGrpSpPr>
        <p:grpSpPr>
          <a:xfrm>
            <a:off x="475703" y="1481016"/>
            <a:ext cx="8488110" cy="2016000"/>
            <a:chOff x="645150" y="1984340"/>
            <a:chExt cx="9402545" cy="1472029"/>
          </a:xfrm>
        </p:grpSpPr>
        <p:sp>
          <p:nvSpPr>
            <p:cNvPr id="42" name="Freeform 12"/>
            <p:cNvSpPr>
              <a:spLocks/>
            </p:cNvSpPr>
            <p:nvPr/>
          </p:nvSpPr>
          <p:spPr bwMode="gray">
            <a:xfrm>
              <a:off x="1979913" y="1984340"/>
              <a:ext cx="3776767" cy="1472029"/>
            </a:xfrm>
            <a:custGeom>
              <a:avLst/>
              <a:gdLst/>
              <a:ahLst/>
              <a:cxnLst>
                <a:cxn ang="0">
                  <a:pos x="0" y="0"/>
                </a:cxn>
                <a:cxn ang="0">
                  <a:pos x="14" y="2277"/>
                </a:cxn>
                <a:cxn ang="0">
                  <a:pos x="4197" y="1479"/>
                </a:cxn>
                <a:cxn ang="0">
                  <a:pos x="4277" y="1063"/>
                </a:cxn>
                <a:cxn ang="0">
                  <a:pos x="4133" y="646"/>
                </a:cxn>
                <a:cxn ang="0">
                  <a:pos x="0" y="0"/>
                </a:cxn>
              </a:cxnLst>
              <a:rect l="0" t="0" r="r" b="b"/>
              <a:pathLst>
                <a:path w="4278" h="2277">
                  <a:moveTo>
                    <a:pt x="0" y="0"/>
                  </a:moveTo>
                  <a:cubicBezTo>
                    <a:pt x="97" y="850"/>
                    <a:pt x="131" y="1414"/>
                    <a:pt x="14" y="2277"/>
                  </a:cubicBezTo>
                  <a:cubicBezTo>
                    <a:pt x="881" y="2143"/>
                    <a:pt x="3443" y="1670"/>
                    <a:pt x="4197" y="1479"/>
                  </a:cubicBezTo>
                  <a:cubicBezTo>
                    <a:pt x="4259" y="1382"/>
                    <a:pt x="4278" y="1161"/>
                    <a:pt x="4277" y="1063"/>
                  </a:cubicBezTo>
                  <a:cubicBezTo>
                    <a:pt x="4276" y="965"/>
                    <a:pt x="4213" y="695"/>
                    <a:pt x="4133" y="646"/>
                  </a:cubicBezTo>
                  <a:cubicBezTo>
                    <a:pt x="2021" y="362"/>
                    <a:pt x="861" y="135"/>
                    <a:pt x="0" y="0"/>
                  </a:cubicBezTo>
                  <a:close/>
                </a:path>
              </a:pathLst>
            </a:custGeom>
            <a:solidFill>
              <a:schemeClr val="bg1"/>
            </a:solidFill>
            <a:ln w="12700" cap="flat" cmpd="sng">
              <a:noFill/>
              <a:prstDash val="solid"/>
              <a:round/>
              <a:headEnd/>
              <a:tailEnd/>
            </a:ln>
            <a:effectLst/>
          </p:spPr>
          <p:txBody>
            <a:bodyPr wrap="none" anchor="ctr"/>
            <a:lstStyle/>
            <a:p>
              <a:pPr fontAlgn="base">
                <a:spcBef>
                  <a:spcPct val="0"/>
                </a:spcBef>
                <a:spcAft>
                  <a:spcPct val="0"/>
                </a:spcAft>
              </a:pPr>
              <a:endParaRPr lang="en-GB" sz="1050" dirty="0">
                <a:solidFill>
                  <a:srgbClr val="000000"/>
                </a:solidFill>
                <a:cs typeface="Arial" pitchFamily="34" charset="0"/>
              </a:endParaRPr>
            </a:p>
          </p:txBody>
        </p:sp>
        <p:sp>
          <p:nvSpPr>
            <p:cNvPr id="43" name="Freeform 12"/>
            <p:cNvSpPr>
              <a:spLocks/>
            </p:cNvSpPr>
            <p:nvPr/>
          </p:nvSpPr>
          <p:spPr bwMode="gray">
            <a:xfrm>
              <a:off x="809600" y="2134640"/>
              <a:ext cx="6462694" cy="1215583"/>
            </a:xfrm>
            <a:custGeom>
              <a:avLst/>
              <a:gdLst/>
              <a:ahLst/>
              <a:cxnLst>
                <a:cxn ang="0">
                  <a:pos x="0" y="0"/>
                </a:cxn>
                <a:cxn ang="0">
                  <a:pos x="14" y="2277"/>
                </a:cxn>
                <a:cxn ang="0">
                  <a:pos x="4197" y="1479"/>
                </a:cxn>
                <a:cxn ang="0">
                  <a:pos x="4277" y="1063"/>
                </a:cxn>
                <a:cxn ang="0">
                  <a:pos x="4133" y="646"/>
                </a:cxn>
                <a:cxn ang="0">
                  <a:pos x="0" y="0"/>
                </a:cxn>
              </a:cxnLst>
              <a:rect l="0" t="0" r="r" b="b"/>
              <a:pathLst>
                <a:path w="4278" h="2277">
                  <a:moveTo>
                    <a:pt x="0" y="0"/>
                  </a:moveTo>
                  <a:cubicBezTo>
                    <a:pt x="97" y="850"/>
                    <a:pt x="131" y="1414"/>
                    <a:pt x="14" y="2277"/>
                  </a:cubicBezTo>
                  <a:cubicBezTo>
                    <a:pt x="881" y="2143"/>
                    <a:pt x="3443" y="1670"/>
                    <a:pt x="4197" y="1479"/>
                  </a:cubicBezTo>
                  <a:cubicBezTo>
                    <a:pt x="4259" y="1382"/>
                    <a:pt x="4278" y="1161"/>
                    <a:pt x="4277" y="1063"/>
                  </a:cubicBezTo>
                  <a:cubicBezTo>
                    <a:pt x="4276" y="965"/>
                    <a:pt x="4213" y="695"/>
                    <a:pt x="4133" y="646"/>
                  </a:cubicBezTo>
                  <a:cubicBezTo>
                    <a:pt x="2021" y="362"/>
                    <a:pt x="861" y="135"/>
                    <a:pt x="0" y="0"/>
                  </a:cubicBezTo>
                  <a:close/>
                </a:path>
              </a:pathLst>
            </a:custGeom>
            <a:gradFill rotWithShape="0">
              <a:gsLst>
                <a:gs pos="0">
                  <a:srgbClr val="86ABBA">
                    <a:gamma/>
                    <a:shade val="46275"/>
                    <a:invGamma/>
                  </a:srgbClr>
                </a:gs>
                <a:gs pos="50000">
                  <a:srgbClr val="86ABBA"/>
                </a:gs>
                <a:gs pos="100000">
                  <a:srgbClr val="86ABBA">
                    <a:gamma/>
                    <a:shade val="46275"/>
                    <a:invGamma/>
                  </a:srgbClr>
                </a:gs>
              </a:gsLst>
              <a:lin ang="5400000" scaled="1"/>
            </a:gradFill>
            <a:ln w="12700" cap="flat" cmpd="sng">
              <a:noFill/>
              <a:prstDash val="solid"/>
              <a:round/>
              <a:headEnd/>
              <a:tailEnd/>
            </a:ln>
            <a:effectLst/>
          </p:spPr>
          <p:txBody>
            <a:bodyPr wrap="none" anchor="ctr"/>
            <a:lstStyle/>
            <a:p>
              <a:pPr fontAlgn="base">
                <a:spcBef>
                  <a:spcPct val="0"/>
                </a:spcBef>
                <a:spcAft>
                  <a:spcPct val="0"/>
                </a:spcAft>
              </a:pPr>
              <a:endParaRPr lang="en-GB" sz="1050" dirty="0">
                <a:solidFill>
                  <a:srgbClr val="000000"/>
                </a:solidFill>
                <a:cs typeface="Arial" pitchFamily="34" charset="0"/>
              </a:endParaRPr>
            </a:p>
          </p:txBody>
        </p:sp>
        <p:sp>
          <p:nvSpPr>
            <p:cNvPr id="44" name="Freeform 12"/>
            <p:cNvSpPr>
              <a:spLocks/>
            </p:cNvSpPr>
            <p:nvPr/>
          </p:nvSpPr>
          <p:spPr bwMode="gray">
            <a:xfrm>
              <a:off x="3906978" y="2072193"/>
              <a:ext cx="5238057" cy="1319255"/>
            </a:xfrm>
            <a:custGeom>
              <a:avLst/>
              <a:gdLst/>
              <a:ahLst/>
              <a:cxnLst>
                <a:cxn ang="0">
                  <a:pos x="0" y="0"/>
                </a:cxn>
                <a:cxn ang="0">
                  <a:pos x="14" y="2277"/>
                </a:cxn>
                <a:cxn ang="0">
                  <a:pos x="4197" y="1479"/>
                </a:cxn>
                <a:cxn ang="0">
                  <a:pos x="4277" y="1063"/>
                </a:cxn>
                <a:cxn ang="0">
                  <a:pos x="4133" y="646"/>
                </a:cxn>
                <a:cxn ang="0">
                  <a:pos x="0" y="0"/>
                </a:cxn>
              </a:cxnLst>
              <a:rect l="0" t="0" r="r" b="b"/>
              <a:pathLst>
                <a:path w="4278" h="2277">
                  <a:moveTo>
                    <a:pt x="0" y="0"/>
                  </a:moveTo>
                  <a:cubicBezTo>
                    <a:pt x="97" y="850"/>
                    <a:pt x="131" y="1414"/>
                    <a:pt x="14" y="2277"/>
                  </a:cubicBezTo>
                  <a:cubicBezTo>
                    <a:pt x="881" y="2143"/>
                    <a:pt x="3443" y="1670"/>
                    <a:pt x="4197" y="1479"/>
                  </a:cubicBezTo>
                  <a:cubicBezTo>
                    <a:pt x="4259" y="1382"/>
                    <a:pt x="4278" y="1161"/>
                    <a:pt x="4277" y="1063"/>
                  </a:cubicBezTo>
                  <a:cubicBezTo>
                    <a:pt x="4276" y="965"/>
                    <a:pt x="4213" y="695"/>
                    <a:pt x="4133" y="646"/>
                  </a:cubicBezTo>
                  <a:cubicBezTo>
                    <a:pt x="2021" y="362"/>
                    <a:pt x="861" y="135"/>
                    <a:pt x="0" y="0"/>
                  </a:cubicBezTo>
                  <a:close/>
                </a:path>
              </a:pathLst>
            </a:custGeom>
            <a:solidFill>
              <a:schemeClr val="bg1"/>
            </a:solidFill>
            <a:ln w="12700" cap="flat" cmpd="sng">
              <a:solidFill>
                <a:schemeClr val="bg1"/>
              </a:solidFill>
              <a:prstDash val="solid"/>
              <a:round/>
              <a:headEnd/>
              <a:tailEnd/>
            </a:ln>
            <a:effectLst/>
          </p:spPr>
          <p:txBody>
            <a:bodyPr wrap="none" anchor="ctr"/>
            <a:lstStyle/>
            <a:p>
              <a:pPr fontAlgn="base">
                <a:spcBef>
                  <a:spcPct val="0"/>
                </a:spcBef>
                <a:spcAft>
                  <a:spcPct val="0"/>
                </a:spcAft>
              </a:pPr>
              <a:endParaRPr lang="en-GB" sz="1050" dirty="0">
                <a:solidFill>
                  <a:srgbClr val="000000"/>
                </a:solidFill>
                <a:cs typeface="Arial" pitchFamily="34" charset="0"/>
              </a:endParaRPr>
            </a:p>
          </p:txBody>
        </p:sp>
        <p:sp>
          <p:nvSpPr>
            <p:cNvPr id="45" name="Freeform 12"/>
            <p:cNvSpPr>
              <a:spLocks/>
            </p:cNvSpPr>
            <p:nvPr/>
          </p:nvSpPr>
          <p:spPr bwMode="gray">
            <a:xfrm>
              <a:off x="4485743" y="2321653"/>
              <a:ext cx="2956138" cy="860259"/>
            </a:xfrm>
            <a:custGeom>
              <a:avLst/>
              <a:gdLst/>
              <a:ahLst/>
              <a:cxnLst>
                <a:cxn ang="0">
                  <a:pos x="0" y="0"/>
                </a:cxn>
                <a:cxn ang="0">
                  <a:pos x="14" y="2277"/>
                </a:cxn>
                <a:cxn ang="0">
                  <a:pos x="4197" y="1479"/>
                </a:cxn>
                <a:cxn ang="0">
                  <a:pos x="4277" y="1063"/>
                </a:cxn>
                <a:cxn ang="0">
                  <a:pos x="4133" y="646"/>
                </a:cxn>
                <a:cxn ang="0">
                  <a:pos x="0" y="0"/>
                </a:cxn>
              </a:cxnLst>
              <a:rect l="0" t="0" r="r" b="b"/>
              <a:pathLst>
                <a:path w="4278" h="2277">
                  <a:moveTo>
                    <a:pt x="0" y="0"/>
                  </a:moveTo>
                  <a:cubicBezTo>
                    <a:pt x="97" y="850"/>
                    <a:pt x="131" y="1414"/>
                    <a:pt x="14" y="2277"/>
                  </a:cubicBezTo>
                  <a:cubicBezTo>
                    <a:pt x="881" y="2143"/>
                    <a:pt x="3443" y="1670"/>
                    <a:pt x="4197" y="1479"/>
                  </a:cubicBezTo>
                  <a:cubicBezTo>
                    <a:pt x="4259" y="1382"/>
                    <a:pt x="4278" y="1161"/>
                    <a:pt x="4277" y="1063"/>
                  </a:cubicBezTo>
                  <a:cubicBezTo>
                    <a:pt x="4276" y="965"/>
                    <a:pt x="4213" y="695"/>
                    <a:pt x="4133" y="646"/>
                  </a:cubicBezTo>
                  <a:cubicBezTo>
                    <a:pt x="2021" y="362"/>
                    <a:pt x="861" y="135"/>
                    <a:pt x="0" y="0"/>
                  </a:cubicBezTo>
                  <a:close/>
                </a:path>
              </a:pathLst>
            </a:custGeom>
            <a:gradFill rotWithShape="0">
              <a:gsLst>
                <a:gs pos="0">
                  <a:srgbClr val="86ABBA">
                    <a:gamma/>
                    <a:shade val="46275"/>
                    <a:invGamma/>
                  </a:srgbClr>
                </a:gs>
                <a:gs pos="50000">
                  <a:srgbClr val="86ABBA"/>
                </a:gs>
                <a:gs pos="100000">
                  <a:srgbClr val="86ABBA">
                    <a:gamma/>
                    <a:shade val="46275"/>
                    <a:invGamma/>
                  </a:srgbClr>
                </a:gs>
              </a:gsLst>
              <a:lin ang="5400000" scaled="1"/>
            </a:gradFill>
            <a:ln w="12700" cap="flat" cmpd="sng">
              <a:noFill/>
              <a:prstDash val="solid"/>
              <a:round/>
              <a:headEnd/>
              <a:tailEnd/>
            </a:ln>
            <a:effectLst/>
          </p:spPr>
          <p:txBody>
            <a:bodyPr wrap="none" anchor="ctr"/>
            <a:lstStyle/>
            <a:p>
              <a:pPr fontAlgn="base">
                <a:spcBef>
                  <a:spcPct val="0"/>
                </a:spcBef>
                <a:spcAft>
                  <a:spcPct val="0"/>
                </a:spcAft>
              </a:pPr>
              <a:endParaRPr lang="en-GB" sz="1050" dirty="0">
                <a:solidFill>
                  <a:srgbClr val="000000"/>
                </a:solidFill>
                <a:cs typeface="Arial" pitchFamily="34" charset="0"/>
              </a:endParaRPr>
            </a:p>
          </p:txBody>
        </p:sp>
        <p:sp>
          <p:nvSpPr>
            <p:cNvPr id="46" name="Freeform 12"/>
            <p:cNvSpPr>
              <a:spLocks/>
            </p:cNvSpPr>
            <p:nvPr/>
          </p:nvSpPr>
          <p:spPr bwMode="gray">
            <a:xfrm>
              <a:off x="5801168" y="2315476"/>
              <a:ext cx="2750702" cy="728093"/>
            </a:xfrm>
            <a:custGeom>
              <a:avLst/>
              <a:gdLst/>
              <a:ahLst/>
              <a:cxnLst>
                <a:cxn ang="0">
                  <a:pos x="0" y="0"/>
                </a:cxn>
                <a:cxn ang="0">
                  <a:pos x="14" y="2277"/>
                </a:cxn>
                <a:cxn ang="0">
                  <a:pos x="4197" y="1479"/>
                </a:cxn>
                <a:cxn ang="0">
                  <a:pos x="4277" y="1063"/>
                </a:cxn>
                <a:cxn ang="0">
                  <a:pos x="4133" y="646"/>
                </a:cxn>
                <a:cxn ang="0">
                  <a:pos x="0" y="0"/>
                </a:cxn>
              </a:cxnLst>
              <a:rect l="0" t="0" r="r" b="b"/>
              <a:pathLst>
                <a:path w="4278" h="2277">
                  <a:moveTo>
                    <a:pt x="0" y="0"/>
                  </a:moveTo>
                  <a:cubicBezTo>
                    <a:pt x="97" y="850"/>
                    <a:pt x="131" y="1414"/>
                    <a:pt x="14" y="2277"/>
                  </a:cubicBezTo>
                  <a:cubicBezTo>
                    <a:pt x="881" y="2143"/>
                    <a:pt x="3443" y="1670"/>
                    <a:pt x="4197" y="1479"/>
                  </a:cubicBezTo>
                  <a:cubicBezTo>
                    <a:pt x="4259" y="1382"/>
                    <a:pt x="4278" y="1161"/>
                    <a:pt x="4277" y="1063"/>
                  </a:cubicBezTo>
                  <a:cubicBezTo>
                    <a:pt x="4276" y="965"/>
                    <a:pt x="4213" y="695"/>
                    <a:pt x="4133" y="646"/>
                  </a:cubicBezTo>
                  <a:cubicBezTo>
                    <a:pt x="2021" y="362"/>
                    <a:pt x="861" y="135"/>
                    <a:pt x="0" y="0"/>
                  </a:cubicBezTo>
                  <a:close/>
                </a:path>
              </a:pathLst>
            </a:custGeom>
            <a:solidFill>
              <a:schemeClr val="bg1"/>
            </a:solidFill>
            <a:ln w="12700" cap="flat" cmpd="sng">
              <a:solidFill>
                <a:schemeClr val="bg1"/>
              </a:solidFill>
              <a:prstDash val="solid"/>
              <a:round/>
              <a:headEnd/>
              <a:tailEnd/>
            </a:ln>
            <a:effectLst/>
          </p:spPr>
          <p:txBody>
            <a:bodyPr wrap="none" anchor="ctr"/>
            <a:lstStyle/>
            <a:p>
              <a:pPr fontAlgn="base">
                <a:spcBef>
                  <a:spcPct val="0"/>
                </a:spcBef>
                <a:spcAft>
                  <a:spcPct val="0"/>
                </a:spcAft>
              </a:pPr>
              <a:endParaRPr lang="en-GB" sz="1050" dirty="0">
                <a:solidFill>
                  <a:srgbClr val="000000"/>
                </a:solidFill>
                <a:cs typeface="Arial" pitchFamily="34" charset="0"/>
              </a:endParaRPr>
            </a:p>
          </p:txBody>
        </p:sp>
        <p:sp>
          <p:nvSpPr>
            <p:cNvPr id="47" name="AutoShape 2"/>
            <p:cNvSpPr>
              <a:spLocks noChangeArrowheads="1"/>
            </p:cNvSpPr>
            <p:nvPr/>
          </p:nvSpPr>
          <p:spPr bwMode="gray">
            <a:xfrm>
              <a:off x="4089264" y="2648309"/>
              <a:ext cx="293089" cy="164989"/>
            </a:xfrm>
            <a:prstGeom prst="rightArrow">
              <a:avLst>
                <a:gd name="adj1" fmla="val 50000"/>
                <a:gd name="adj2" fmla="val 32292"/>
              </a:avLst>
            </a:prstGeom>
            <a:solidFill>
              <a:schemeClr val="bg1"/>
            </a:solidFill>
            <a:ln w="19050" algn="ctr">
              <a:solidFill>
                <a:srgbClr val="79A2B3"/>
              </a:solidFill>
              <a:prstDash val="solid"/>
              <a:miter lim="800000"/>
              <a:headEnd/>
              <a:tailEnd/>
            </a:ln>
          </p:spPr>
          <p:txBody>
            <a:bodyPr wrap="none" anchor="ctr"/>
            <a:lstStyle/>
            <a:p>
              <a:pPr fontAlgn="base">
                <a:spcBef>
                  <a:spcPct val="0"/>
                </a:spcBef>
                <a:spcAft>
                  <a:spcPct val="0"/>
                </a:spcAft>
              </a:pPr>
              <a:endParaRPr lang="en-GB" sz="1050" b="1" dirty="0">
                <a:solidFill>
                  <a:srgbClr val="000000"/>
                </a:solidFill>
                <a:cs typeface="Arial" charset="0"/>
              </a:endParaRPr>
            </a:p>
          </p:txBody>
        </p:sp>
        <p:sp>
          <p:nvSpPr>
            <p:cNvPr id="48" name="AutoShape 2"/>
            <p:cNvSpPr>
              <a:spLocks noChangeArrowheads="1"/>
            </p:cNvSpPr>
            <p:nvPr/>
          </p:nvSpPr>
          <p:spPr bwMode="gray">
            <a:xfrm>
              <a:off x="5882450" y="2648309"/>
              <a:ext cx="293089" cy="164988"/>
            </a:xfrm>
            <a:prstGeom prst="rightArrow">
              <a:avLst>
                <a:gd name="adj1" fmla="val 50000"/>
                <a:gd name="adj2" fmla="val 32292"/>
              </a:avLst>
            </a:prstGeom>
            <a:solidFill>
              <a:schemeClr val="bg1"/>
            </a:solidFill>
            <a:ln w="19050" algn="ctr">
              <a:solidFill>
                <a:srgbClr val="79A2B3"/>
              </a:solidFill>
              <a:prstDash val="solid"/>
              <a:miter lim="800000"/>
              <a:headEnd/>
              <a:tailEnd/>
            </a:ln>
          </p:spPr>
          <p:txBody>
            <a:bodyPr wrap="none" anchor="ctr"/>
            <a:lstStyle/>
            <a:p>
              <a:pPr fontAlgn="base">
                <a:spcBef>
                  <a:spcPct val="0"/>
                </a:spcBef>
                <a:spcAft>
                  <a:spcPct val="0"/>
                </a:spcAft>
              </a:pPr>
              <a:endParaRPr lang="en-GB" sz="1050" b="1" dirty="0">
                <a:solidFill>
                  <a:srgbClr val="000000"/>
                </a:solidFill>
                <a:cs typeface="Arial" charset="0"/>
              </a:endParaRPr>
            </a:p>
          </p:txBody>
        </p:sp>
        <p:grpSp>
          <p:nvGrpSpPr>
            <p:cNvPr id="49" name="Group 84"/>
            <p:cNvGrpSpPr/>
            <p:nvPr/>
          </p:nvGrpSpPr>
          <p:grpSpPr>
            <a:xfrm>
              <a:off x="4378582" y="2315476"/>
              <a:ext cx="1383841" cy="886201"/>
              <a:chOff x="4525224" y="2315476"/>
              <a:chExt cx="1383841" cy="886201"/>
            </a:xfrm>
          </p:grpSpPr>
          <p:grpSp>
            <p:nvGrpSpPr>
              <p:cNvPr id="67" name="Group 55"/>
              <p:cNvGrpSpPr/>
              <p:nvPr/>
            </p:nvGrpSpPr>
            <p:grpSpPr>
              <a:xfrm>
                <a:off x="4525224" y="2315476"/>
                <a:ext cx="157188" cy="886201"/>
                <a:chOff x="4468316" y="2357961"/>
                <a:chExt cx="133817" cy="803959"/>
              </a:xfrm>
            </p:grpSpPr>
            <p:sp>
              <p:nvSpPr>
                <p:cNvPr id="69" name="Oval 13"/>
                <p:cNvSpPr>
                  <a:spLocks noChangeArrowheads="1"/>
                </p:cNvSpPr>
                <p:nvPr/>
              </p:nvSpPr>
              <p:spPr bwMode="gray">
                <a:xfrm>
                  <a:off x="4468316" y="2357961"/>
                  <a:ext cx="133817" cy="803959"/>
                </a:xfrm>
                <a:prstGeom prst="ellipse">
                  <a:avLst/>
                </a:prstGeom>
                <a:gradFill rotWithShape="0">
                  <a:gsLst>
                    <a:gs pos="0">
                      <a:srgbClr val="3C748A"/>
                    </a:gs>
                    <a:gs pos="50000">
                      <a:srgbClr val="3C748A">
                        <a:gamma/>
                        <a:tint val="36471"/>
                        <a:invGamma/>
                      </a:srgbClr>
                    </a:gs>
                    <a:gs pos="100000">
                      <a:srgbClr val="3C748A"/>
                    </a:gs>
                  </a:gsLst>
                  <a:lin ang="2700000" scaled="1"/>
                </a:gradFill>
                <a:ln w="9525">
                  <a:noFill/>
                  <a:round/>
                  <a:headEnd/>
                  <a:tailEnd/>
                </a:ln>
                <a:effectLst/>
              </p:spPr>
              <p:txBody>
                <a:bodyPr wrap="none" anchor="ctr"/>
                <a:lstStyle/>
                <a:p>
                  <a:pPr fontAlgn="base">
                    <a:spcBef>
                      <a:spcPct val="0"/>
                    </a:spcBef>
                    <a:spcAft>
                      <a:spcPct val="0"/>
                    </a:spcAft>
                  </a:pPr>
                  <a:endParaRPr lang="en-GB" sz="1050" b="1" dirty="0">
                    <a:solidFill>
                      <a:srgbClr val="000000"/>
                    </a:solidFill>
                    <a:cs typeface="Arial" pitchFamily="34" charset="0"/>
                  </a:endParaRPr>
                </a:p>
              </p:txBody>
            </p:sp>
            <p:sp>
              <p:nvSpPr>
                <p:cNvPr id="70" name="Oval 14"/>
                <p:cNvSpPr>
                  <a:spLocks noChangeArrowheads="1"/>
                </p:cNvSpPr>
                <p:nvPr/>
              </p:nvSpPr>
              <p:spPr bwMode="gray">
                <a:xfrm>
                  <a:off x="4485009" y="2386901"/>
                  <a:ext cx="87084" cy="746078"/>
                </a:xfrm>
                <a:prstGeom prst="ellipse">
                  <a:avLst/>
                </a:prstGeom>
                <a:gradFill rotWithShape="1">
                  <a:gsLst>
                    <a:gs pos="0">
                      <a:srgbClr val="4A7282">
                        <a:gamma/>
                        <a:shade val="31765"/>
                        <a:invGamma/>
                      </a:srgbClr>
                    </a:gs>
                    <a:gs pos="50000">
                      <a:srgbClr val="4A7282"/>
                    </a:gs>
                    <a:gs pos="100000">
                      <a:srgbClr val="4A7282">
                        <a:gamma/>
                        <a:shade val="31765"/>
                        <a:invGamma/>
                      </a:srgbClr>
                    </a:gs>
                  </a:gsLst>
                  <a:lin ang="5400000" scaled="1"/>
                </a:gradFill>
                <a:ln w="9525">
                  <a:noFill/>
                  <a:round/>
                  <a:headEnd/>
                  <a:tailEnd/>
                </a:ln>
                <a:effectLst/>
              </p:spPr>
              <p:txBody>
                <a:bodyPr wrap="none" anchor="ctr"/>
                <a:lstStyle/>
                <a:p>
                  <a:pPr fontAlgn="base">
                    <a:spcBef>
                      <a:spcPct val="0"/>
                    </a:spcBef>
                    <a:spcAft>
                      <a:spcPct val="0"/>
                    </a:spcAft>
                  </a:pPr>
                  <a:endParaRPr lang="en-GB" sz="1050" b="1" dirty="0">
                    <a:solidFill>
                      <a:srgbClr val="000000"/>
                    </a:solidFill>
                    <a:cs typeface="Arial" pitchFamily="34" charset="0"/>
                  </a:endParaRPr>
                </a:p>
              </p:txBody>
            </p:sp>
          </p:grpSp>
          <p:sp>
            <p:nvSpPr>
              <p:cNvPr id="68" name="label"/>
              <p:cNvSpPr>
                <a:spLocks noChangeArrowheads="1"/>
              </p:cNvSpPr>
              <p:nvPr/>
            </p:nvSpPr>
            <p:spPr bwMode="auto">
              <a:xfrm>
                <a:off x="4658931" y="2708515"/>
                <a:ext cx="1250134" cy="101025"/>
              </a:xfrm>
              <a:prstGeom prst="rect">
                <a:avLst/>
              </a:prstGeom>
              <a:noFill/>
              <a:ln w="9525" algn="ctr">
                <a:noFill/>
                <a:miter lim="800000"/>
                <a:headEnd type="none" w="lg" len="lg"/>
                <a:tailEnd type="none" w="lg" len="lg"/>
              </a:ln>
            </p:spPr>
            <p:txBody>
              <a:bodyPr wrap="none" lIns="61721" tIns="61721" rIns="61721" bIns="61721" anchor="ctr"/>
              <a:lstStyle/>
              <a:p>
                <a:pPr algn="ctr" fontAlgn="base">
                  <a:spcBef>
                    <a:spcPct val="0"/>
                  </a:spcBef>
                  <a:spcAft>
                    <a:spcPct val="0"/>
                  </a:spcAft>
                </a:pPr>
                <a:r>
                  <a:rPr lang="en-GB" sz="1050" b="1" dirty="0">
                    <a:solidFill>
                      <a:srgbClr val="FFFFFF"/>
                    </a:solidFill>
                    <a:cs typeface="Arial" charset="0"/>
                  </a:rPr>
                  <a:t>  </a:t>
                </a:r>
                <a:r>
                  <a:rPr lang="en-GB" sz="1400" b="1" dirty="0">
                    <a:solidFill>
                      <a:srgbClr val="FFFFFF"/>
                    </a:solidFill>
                    <a:cs typeface="Arial" charset="0"/>
                  </a:rPr>
                  <a:t>Community </a:t>
                </a:r>
              </a:p>
              <a:p>
                <a:pPr algn="ctr" fontAlgn="base">
                  <a:spcBef>
                    <a:spcPct val="0"/>
                  </a:spcBef>
                  <a:spcAft>
                    <a:spcPct val="0"/>
                  </a:spcAft>
                </a:pPr>
                <a:r>
                  <a:rPr lang="en-GB" sz="1400" b="1" dirty="0">
                    <a:solidFill>
                      <a:srgbClr val="FFFFFF"/>
                    </a:solidFill>
                    <a:cs typeface="Arial" charset="0"/>
                  </a:rPr>
                  <a:t>based </a:t>
                </a:r>
              </a:p>
              <a:p>
                <a:pPr algn="ctr" fontAlgn="base">
                  <a:spcBef>
                    <a:spcPct val="0"/>
                  </a:spcBef>
                  <a:spcAft>
                    <a:spcPct val="0"/>
                  </a:spcAft>
                </a:pPr>
                <a:r>
                  <a:rPr lang="en-GB" sz="1400" b="1" dirty="0">
                    <a:solidFill>
                      <a:srgbClr val="FFFFFF"/>
                    </a:solidFill>
                    <a:cs typeface="Arial" charset="0"/>
                  </a:rPr>
                  <a:t>care</a:t>
                </a:r>
              </a:p>
            </p:txBody>
          </p:sp>
        </p:grpSp>
        <p:sp>
          <p:nvSpPr>
            <p:cNvPr id="50" name="label"/>
            <p:cNvSpPr>
              <a:spLocks noChangeArrowheads="1"/>
            </p:cNvSpPr>
            <p:nvPr/>
          </p:nvSpPr>
          <p:spPr bwMode="auto">
            <a:xfrm>
              <a:off x="6167269" y="2710540"/>
              <a:ext cx="764655" cy="72004"/>
            </a:xfrm>
            <a:prstGeom prst="rect">
              <a:avLst/>
            </a:prstGeom>
            <a:noFill/>
            <a:ln w="9525" algn="ctr">
              <a:noFill/>
              <a:miter lim="800000"/>
              <a:headEnd type="none" w="lg" len="lg"/>
              <a:tailEnd type="none" w="lg" len="lg"/>
            </a:ln>
          </p:spPr>
          <p:txBody>
            <a:bodyPr wrap="none" lIns="61721" tIns="61721" rIns="61721" bIns="61721" anchor="ctr"/>
            <a:lstStyle/>
            <a:p>
              <a:pPr fontAlgn="base">
                <a:spcBef>
                  <a:spcPct val="0"/>
                </a:spcBef>
                <a:spcAft>
                  <a:spcPct val="0"/>
                </a:spcAft>
              </a:pPr>
              <a:endParaRPr lang="en-GB" sz="1050" dirty="0">
                <a:solidFill>
                  <a:srgbClr val="000000"/>
                </a:solidFill>
                <a:cs typeface="Arial" pitchFamily="34" charset="0"/>
              </a:endParaRPr>
            </a:p>
          </p:txBody>
        </p:sp>
        <p:sp>
          <p:nvSpPr>
            <p:cNvPr id="51" name="label"/>
            <p:cNvSpPr>
              <a:spLocks noChangeArrowheads="1"/>
            </p:cNvSpPr>
            <p:nvPr/>
          </p:nvSpPr>
          <p:spPr bwMode="auto">
            <a:xfrm>
              <a:off x="952800" y="2626068"/>
              <a:ext cx="1250133" cy="101025"/>
            </a:xfrm>
            <a:prstGeom prst="rect">
              <a:avLst/>
            </a:prstGeom>
            <a:noFill/>
            <a:ln w="9525" algn="ctr">
              <a:noFill/>
              <a:miter lim="800000"/>
              <a:headEnd type="none" w="lg" len="lg"/>
              <a:tailEnd type="none" w="lg" len="lg"/>
            </a:ln>
          </p:spPr>
          <p:txBody>
            <a:bodyPr wrap="none" lIns="61721" tIns="61721" rIns="61721" bIns="61721" anchor="ctr"/>
            <a:lstStyle/>
            <a:p>
              <a:pPr algn="ctr" fontAlgn="base">
                <a:spcBef>
                  <a:spcPct val="0"/>
                </a:spcBef>
                <a:spcAft>
                  <a:spcPct val="0"/>
                </a:spcAft>
              </a:pPr>
              <a:r>
                <a:rPr lang="en-GB" sz="1400" b="1" dirty="0">
                  <a:solidFill>
                    <a:srgbClr val="FFFFFF"/>
                  </a:solidFill>
                  <a:cs typeface="Arial" pitchFamily="34" charset="0"/>
                </a:rPr>
                <a:t>Self </a:t>
              </a:r>
              <a:r>
                <a:rPr lang="en-GB" sz="1400" b="1" dirty="0" smtClean="0">
                  <a:solidFill>
                    <a:srgbClr val="FFFFFF"/>
                  </a:solidFill>
                  <a:cs typeface="Arial" pitchFamily="34" charset="0"/>
                </a:rPr>
                <a:t>care &amp;</a:t>
              </a:r>
              <a:endParaRPr lang="en-GB" sz="1400" b="1" dirty="0">
                <a:solidFill>
                  <a:srgbClr val="FFFFFF"/>
                </a:solidFill>
                <a:cs typeface="Arial" pitchFamily="34" charset="0"/>
              </a:endParaRPr>
            </a:p>
            <a:p>
              <a:pPr algn="ctr" fontAlgn="base">
                <a:spcBef>
                  <a:spcPct val="0"/>
                </a:spcBef>
                <a:spcAft>
                  <a:spcPct val="0"/>
                </a:spcAft>
              </a:pPr>
              <a:r>
                <a:rPr lang="en-GB" sz="1400" b="1" dirty="0">
                  <a:solidFill>
                    <a:srgbClr val="FFFFFF"/>
                  </a:solidFill>
                  <a:cs typeface="Arial" pitchFamily="34" charset="0"/>
                </a:rPr>
                <a:t> independent </a:t>
              </a:r>
              <a:endParaRPr lang="en-GB" sz="1400" b="1" dirty="0" smtClean="0">
                <a:solidFill>
                  <a:srgbClr val="FFFFFF"/>
                </a:solidFill>
                <a:cs typeface="Arial" pitchFamily="34" charset="0"/>
              </a:endParaRPr>
            </a:p>
            <a:p>
              <a:pPr algn="ctr" fontAlgn="base">
                <a:spcBef>
                  <a:spcPct val="0"/>
                </a:spcBef>
                <a:spcAft>
                  <a:spcPct val="0"/>
                </a:spcAft>
              </a:pPr>
              <a:r>
                <a:rPr lang="en-GB" sz="1400" b="1" dirty="0" smtClean="0">
                  <a:solidFill>
                    <a:srgbClr val="FFFFFF"/>
                  </a:solidFill>
                  <a:cs typeface="Arial" pitchFamily="34" charset="0"/>
                </a:rPr>
                <a:t>living</a:t>
              </a:r>
              <a:endParaRPr lang="en-GB" sz="1400" b="1" dirty="0">
                <a:solidFill>
                  <a:srgbClr val="FFFFFF"/>
                </a:solidFill>
                <a:cs typeface="Arial" pitchFamily="34" charset="0"/>
              </a:endParaRPr>
            </a:p>
          </p:txBody>
        </p:sp>
        <p:sp>
          <p:nvSpPr>
            <p:cNvPr id="52" name="Oval 13"/>
            <p:cNvSpPr>
              <a:spLocks noChangeArrowheads="1"/>
            </p:cNvSpPr>
            <p:nvPr/>
          </p:nvSpPr>
          <p:spPr bwMode="gray">
            <a:xfrm>
              <a:off x="645150" y="2150505"/>
              <a:ext cx="313145" cy="1188000"/>
            </a:xfrm>
            <a:prstGeom prst="ellipse">
              <a:avLst/>
            </a:prstGeom>
            <a:gradFill rotWithShape="0">
              <a:gsLst>
                <a:gs pos="0">
                  <a:srgbClr val="3C748A"/>
                </a:gs>
                <a:gs pos="50000">
                  <a:srgbClr val="3C748A">
                    <a:gamma/>
                    <a:tint val="36471"/>
                    <a:invGamma/>
                  </a:srgbClr>
                </a:gs>
                <a:gs pos="100000">
                  <a:srgbClr val="3C748A"/>
                </a:gs>
              </a:gsLst>
              <a:lin ang="2700000" scaled="1"/>
            </a:gradFill>
            <a:ln w="9525">
              <a:noFill/>
              <a:round/>
              <a:headEnd/>
              <a:tailEnd/>
            </a:ln>
            <a:effectLst/>
          </p:spPr>
          <p:txBody>
            <a:bodyPr wrap="none" anchor="ctr"/>
            <a:lstStyle/>
            <a:p>
              <a:pPr fontAlgn="base">
                <a:spcBef>
                  <a:spcPct val="0"/>
                </a:spcBef>
                <a:spcAft>
                  <a:spcPct val="0"/>
                </a:spcAft>
              </a:pPr>
              <a:endParaRPr lang="en-GB" sz="1050" b="1" dirty="0">
                <a:solidFill>
                  <a:srgbClr val="000000"/>
                </a:solidFill>
                <a:cs typeface="Arial" pitchFamily="34" charset="0"/>
              </a:endParaRPr>
            </a:p>
          </p:txBody>
        </p:sp>
        <p:sp>
          <p:nvSpPr>
            <p:cNvPr id="53" name="Oval 14"/>
            <p:cNvSpPr>
              <a:spLocks noChangeArrowheads="1"/>
            </p:cNvSpPr>
            <p:nvPr/>
          </p:nvSpPr>
          <p:spPr bwMode="gray">
            <a:xfrm>
              <a:off x="715939" y="2210486"/>
              <a:ext cx="221059" cy="1080000"/>
            </a:xfrm>
            <a:prstGeom prst="ellipse">
              <a:avLst/>
            </a:prstGeom>
            <a:gradFill rotWithShape="1">
              <a:gsLst>
                <a:gs pos="0">
                  <a:srgbClr val="4A7282">
                    <a:gamma/>
                    <a:shade val="31765"/>
                    <a:invGamma/>
                  </a:srgbClr>
                </a:gs>
                <a:gs pos="50000">
                  <a:srgbClr val="4A7282"/>
                </a:gs>
                <a:gs pos="100000">
                  <a:srgbClr val="4A7282">
                    <a:gamma/>
                    <a:shade val="31765"/>
                    <a:invGamma/>
                  </a:srgbClr>
                </a:gs>
              </a:gsLst>
              <a:lin ang="5400000" scaled="1"/>
            </a:gradFill>
            <a:ln w="9525">
              <a:noFill/>
              <a:round/>
              <a:headEnd/>
              <a:tailEnd/>
            </a:ln>
            <a:effectLst/>
          </p:spPr>
          <p:txBody>
            <a:bodyPr wrap="none" anchor="ctr"/>
            <a:lstStyle/>
            <a:p>
              <a:pPr fontAlgn="base">
                <a:spcBef>
                  <a:spcPct val="0"/>
                </a:spcBef>
                <a:spcAft>
                  <a:spcPct val="0"/>
                </a:spcAft>
              </a:pPr>
              <a:endParaRPr lang="en-GB" sz="1050" b="1" dirty="0">
                <a:solidFill>
                  <a:srgbClr val="000000"/>
                </a:solidFill>
                <a:cs typeface="Arial" pitchFamily="34" charset="0"/>
              </a:endParaRPr>
            </a:p>
          </p:txBody>
        </p:sp>
        <p:sp>
          <p:nvSpPr>
            <p:cNvPr id="54" name="Arc 16"/>
            <p:cNvSpPr>
              <a:spLocks/>
            </p:cNvSpPr>
            <p:nvPr/>
          </p:nvSpPr>
          <p:spPr bwMode="gray">
            <a:xfrm>
              <a:off x="6448606" y="2527306"/>
              <a:ext cx="236083" cy="416951"/>
            </a:xfrm>
            <a:custGeom>
              <a:avLst/>
              <a:gdLst>
                <a:gd name="G0" fmla="+- 0 0 0"/>
                <a:gd name="G1" fmla="+- 21600 0 0"/>
                <a:gd name="G2" fmla="+- 21600 0 0"/>
                <a:gd name="T0" fmla="*/ 0 w 21600"/>
                <a:gd name="T1" fmla="*/ 0 h 43186"/>
                <a:gd name="T2" fmla="*/ 790 w 21600"/>
                <a:gd name="T3" fmla="*/ 43186 h 43186"/>
                <a:gd name="T4" fmla="*/ 0 w 21600"/>
                <a:gd name="T5" fmla="*/ 21600 h 43186"/>
              </a:gdLst>
              <a:ahLst/>
              <a:cxnLst>
                <a:cxn ang="0">
                  <a:pos x="T0" y="T1"/>
                </a:cxn>
                <a:cxn ang="0">
                  <a:pos x="T2" y="T3"/>
                </a:cxn>
                <a:cxn ang="0">
                  <a:pos x="T4" y="T5"/>
                </a:cxn>
              </a:cxnLst>
              <a:rect l="0" t="0" r="r" b="b"/>
              <a:pathLst>
                <a:path w="21600" h="43186" fill="none" extrusionOk="0">
                  <a:moveTo>
                    <a:pt x="-1" y="0"/>
                  </a:moveTo>
                  <a:cubicBezTo>
                    <a:pt x="11929" y="0"/>
                    <a:pt x="21600" y="9670"/>
                    <a:pt x="21600" y="21600"/>
                  </a:cubicBezTo>
                  <a:cubicBezTo>
                    <a:pt x="21600" y="33221"/>
                    <a:pt x="12404" y="42760"/>
                    <a:pt x="789" y="43185"/>
                  </a:cubicBezTo>
                </a:path>
                <a:path w="21600" h="43186" stroke="0" extrusionOk="0">
                  <a:moveTo>
                    <a:pt x="-1" y="0"/>
                  </a:moveTo>
                  <a:cubicBezTo>
                    <a:pt x="11929" y="0"/>
                    <a:pt x="21600" y="9670"/>
                    <a:pt x="21600" y="21600"/>
                  </a:cubicBezTo>
                  <a:cubicBezTo>
                    <a:pt x="21600" y="33221"/>
                    <a:pt x="12404" y="42760"/>
                    <a:pt x="789" y="43185"/>
                  </a:cubicBezTo>
                  <a:lnTo>
                    <a:pt x="0" y="21600"/>
                  </a:lnTo>
                  <a:close/>
                </a:path>
              </a:pathLst>
            </a:custGeom>
            <a:noFill/>
            <a:ln w="12700">
              <a:solidFill>
                <a:schemeClr val="bg1"/>
              </a:solidFill>
              <a:round/>
              <a:headEnd/>
              <a:tailEnd/>
            </a:ln>
            <a:effectLst/>
          </p:spPr>
          <p:txBody>
            <a:bodyPr wrap="none" anchor="ctr"/>
            <a:lstStyle/>
            <a:p>
              <a:pPr fontAlgn="base">
                <a:spcBef>
                  <a:spcPct val="0"/>
                </a:spcBef>
                <a:spcAft>
                  <a:spcPct val="0"/>
                </a:spcAft>
              </a:pPr>
              <a:endParaRPr lang="en-GB" sz="1050" b="1" dirty="0">
                <a:solidFill>
                  <a:srgbClr val="000000"/>
                </a:solidFill>
                <a:cs typeface="Arial" pitchFamily="34" charset="0"/>
              </a:endParaRPr>
            </a:p>
          </p:txBody>
        </p:sp>
        <p:sp>
          <p:nvSpPr>
            <p:cNvPr id="55" name="Freeform 12"/>
            <p:cNvSpPr>
              <a:spLocks/>
            </p:cNvSpPr>
            <p:nvPr/>
          </p:nvSpPr>
          <p:spPr bwMode="gray">
            <a:xfrm>
              <a:off x="6281691" y="2465317"/>
              <a:ext cx="2956138" cy="563463"/>
            </a:xfrm>
            <a:custGeom>
              <a:avLst/>
              <a:gdLst/>
              <a:ahLst/>
              <a:cxnLst>
                <a:cxn ang="0">
                  <a:pos x="0" y="0"/>
                </a:cxn>
                <a:cxn ang="0">
                  <a:pos x="14" y="2277"/>
                </a:cxn>
                <a:cxn ang="0">
                  <a:pos x="4197" y="1479"/>
                </a:cxn>
                <a:cxn ang="0">
                  <a:pos x="4277" y="1063"/>
                </a:cxn>
                <a:cxn ang="0">
                  <a:pos x="4133" y="646"/>
                </a:cxn>
                <a:cxn ang="0">
                  <a:pos x="0" y="0"/>
                </a:cxn>
              </a:cxnLst>
              <a:rect l="0" t="0" r="r" b="b"/>
              <a:pathLst>
                <a:path w="4278" h="2277">
                  <a:moveTo>
                    <a:pt x="0" y="0"/>
                  </a:moveTo>
                  <a:cubicBezTo>
                    <a:pt x="97" y="850"/>
                    <a:pt x="131" y="1414"/>
                    <a:pt x="14" y="2277"/>
                  </a:cubicBezTo>
                  <a:cubicBezTo>
                    <a:pt x="881" y="2143"/>
                    <a:pt x="3443" y="1670"/>
                    <a:pt x="4197" y="1479"/>
                  </a:cubicBezTo>
                  <a:cubicBezTo>
                    <a:pt x="4259" y="1382"/>
                    <a:pt x="4278" y="1161"/>
                    <a:pt x="4277" y="1063"/>
                  </a:cubicBezTo>
                  <a:cubicBezTo>
                    <a:pt x="4276" y="965"/>
                    <a:pt x="4213" y="695"/>
                    <a:pt x="4133" y="646"/>
                  </a:cubicBezTo>
                  <a:cubicBezTo>
                    <a:pt x="2021" y="362"/>
                    <a:pt x="861" y="135"/>
                    <a:pt x="0" y="0"/>
                  </a:cubicBezTo>
                  <a:close/>
                </a:path>
              </a:pathLst>
            </a:custGeom>
            <a:gradFill rotWithShape="0">
              <a:gsLst>
                <a:gs pos="0">
                  <a:srgbClr val="86ABBA">
                    <a:gamma/>
                    <a:shade val="46275"/>
                    <a:invGamma/>
                  </a:srgbClr>
                </a:gs>
                <a:gs pos="50000">
                  <a:srgbClr val="86ABBA"/>
                </a:gs>
                <a:gs pos="100000">
                  <a:srgbClr val="86ABBA">
                    <a:gamma/>
                    <a:shade val="46275"/>
                    <a:invGamma/>
                  </a:srgbClr>
                </a:gs>
              </a:gsLst>
              <a:lin ang="5400000" scaled="1"/>
            </a:gradFill>
            <a:ln w="12700" cap="flat" cmpd="sng">
              <a:noFill/>
              <a:prstDash val="solid"/>
              <a:round/>
              <a:headEnd/>
              <a:tailEnd/>
            </a:ln>
            <a:effectLst/>
          </p:spPr>
          <p:txBody>
            <a:bodyPr wrap="none" anchor="ctr"/>
            <a:lstStyle/>
            <a:p>
              <a:pPr fontAlgn="base">
                <a:spcBef>
                  <a:spcPct val="0"/>
                </a:spcBef>
                <a:spcAft>
                  <a:spcPct val="0"/>
                </a:spcAft>
              </a:pPr>
              <a:endParaRPr lang="en-GB" sz="1050" dirty="0">
                <a:solidFill>
                  <a:srgbClr val="000000"/>
                </a:solidFill>
                <a:cs typeface="Arial" pitchFamily="34" charset="0"/>
              </a:endParaRPr>
            </a:p>
          </p:txBody>
        </p:sp>
        <p:sp>
          <p:nvSpPr>
            <p:cNvPr id="56" name="Freeform 12"/>
            <p:cNvSpPr>
              <a:spLocks/>
            </p:cNvSpPr>
            <p:nvPr/>
          </p:nvSpPr>
          <p:spPr bwMode="gray">
            <a:xfrm>
              <a:off x="7332653" y="2424028"/>
              <a:ext cx="2715042" cy="600007"/>
            </a:xfrm>
            <a:custGeom>
              <a:avLst/>
              <a:gdLst/>
              <a:ahLst/>
              <a:cxnLst>
                <a:cxn ang="0">
                  <a:pos x="0" y="0"/>
                </a:cxn>
                <a:cxn ang="0">
                  <a:pos x="14" y="2277"/>
                </a:cxn>
                <a:cxn ang="0">
                  <a:pos x="4197" y="1479"/>
                </a:cxn>
                <a:cxn ang="0">
                  <a:pos x="4277" y="1063"/>
                </a:cxn>
                <a:cxn ang="0">
                  <a:pos x="4133" y="646"/>
                </a:cxn>
                <a:cxn ang="0">
                  <a:pos x="0" y="0"/>
                </a:cxn>
              </a:cxnLst>
              <a:rect l="0" t="0" r="r" b="b"/>
              <a:pathLst>
                <a:path w="4278" h="2277">
                  <a:moveTo>
                    <a:pt x="0" y="0"/>
                  </a:moveTo>
                  <a:cubicBezTo>
                    <a:pt x="97" y="850"/>
                    <a:pt x="131" y="1414"/>
                    <a:pt x="14" y="2277"/>
                  </a:cubicBezTo>
                  <a:cubicBezTo>
                    <a:pt x="881" y="2143"/>
                    <a:pt x="3443" y="1670"/>
                    <a:pt x="4197" y="1479"/>
                  </a:cubicBezTo>
                  <a:cubicBezTo>
                    <a:pt x="4259" y="1382"/>
                    <a:pt x="4278" y="1161"/>
                    <a:pt x="4277" y="1063"/>
                  </a:cubicBezTo>
                  <a:cubicBezTo>
                    <a:pt x="4276" y="965"/>
                    <a:pt x="4213" y="695"/>
                    <a:pt x="4133" y="646"/>
                  </a:cubicBezTo>
                  <a:cubicBezTo>
                    <a:pt x="2021" y="362"/>
                    <a:pt x="861" y="135"/>
                    <a:pt x="0" y="0"/>
                  </a:cubicBezTo>
                  <a:close/>
                </a:path>
              </a:pathLst>
            </a:custGeom>
            <a:solidFill>
              <a:schemeClr val="bg1"/>
            </a:solidFill>
            <a:ln w="12700" cap="flat" cmpd="sng">
              <a:solidFill>
                <a:schemeClr val="bg1"/>
              </a:solidFill>
              <a:prstDash val="solid"/>
              <a:round/>
              <a:headEnd/>
              <a:tailEnd/>
            </a:ln>
            <a:effectLst/>
          </p:spPr>
          <p:txBody>
            <a:bodyPr wrap="none" anchor="ctr"/>
            <a:lstStyle/>
            <a:p>
              <a:pPr fontAlgn="base">
                <a:spcBef>
                  <a:spcPct val="0"/>
                </a:spcBef>
                <a:spcAft>
                  <a:spcPct val="0"/>
                </a:spcAft>
              </a:pPr>
              <a:endParaRPr lang="en-GB" sz="1050" dirty="0">
                <a:solidFill>
                  <a:srgbClr val="000000"/>
                </a:solidFill>
                <a:cs typeface="Arial" pitchFamily="34" charset="0"/>
              </a:endParaRPr>
            </a:p>
          </p:txBody>
        </p:sp>
        <p:sp>
          <p:nvSpPr>
            <p:cNvPr id="57" name="label"/>
            <p:cNvSpPr>
              <a:spLocks noChangeArrowheads="1"/>
            </p:cNvSpPr>
            <p:nvPr/>
          </p:nvSpPr>
          <p:spPr bwMode="auto">
            <a:xfrm>
              <a:off x="6199799" y="2727733"/>
              <a:ext cx="1250134" cy="66171"/>
            </a:xfrm>
            <a:prstGeom prst="rect">
              <a:avLst/>
            </a:prstGeom>
            <a:noFill/>
            <a:ln w="9525" algn="ctr">
              <a:noFill/>
              <a:miter lim="800000"/>
              <a:headEnd type="none" w="lg" len="lg"/>
              <a:tailEnd type="none" w="lg" len="lg"/>
            </a:ln>
          </p:spPr>
          <p:txBody>
            <a:bodyPr wrap="none" lIns="61721" tIns="61721" rIns="61721" bIns="61721" anchor="ctr"/>
            <a:lstStyle/>
            <a:p>
              <a:pPr algn="ctr" fontAlgn="base">
                <a:lnSpc>
                  <a:spcPct val="75000"/>
                </a:lnSpc>
                <a:spcBef>
                  <a:spcPct val="0"/>
                </a:spcBef>
                <a:spcAft>
                  <a:spcPct val="0"/>
                </a:spcAft>
              </a:pPr>
              <a:r>
                <a:rPr lang="en-GB" sz="1050" b="1" dirty="0">
                  <a:solidFill>
                    <a:srgbClr val="FFFFFF"/>
                  </a:solidFill>
                  <a:cs typeface="Arial" charset="0"/>
                </a:rPr>
                <a:t> </a:t>
              </a:r>
              <a:r>
                <a:rPr lang="en-GB" sz="1200" b="1" dirty="0">
                  <a:solidFill>
                    <a:srgbClr val="FFFFFF"/>
                  </a:solidFill>
                  <a:cs typeface="Arial" charset="0"/>
                </a:rPr>
                <a:t>Local</a:t>
              </a:r>
            </a:p>
            <a:p>
              <a:pPr algn="ctr" fontAlgn="base">
                <a:lnSpc>
                  <a:spcPct val="75000"/>
                </a:lnSpc>
                <a:spcBef>
                  <a:spcPct val="0"/>
                </a:spcBef>
                <a:spcAft>
                  <a:spcPct val="0"/>
                </a:spcAft>
              </a:pPr>
              <a:r>
                <a:rPr lang="en-GB" sz="1200" b="1" dirty="0">
                  <a:solidFill>
                    <a:srgbClr val="FFFFFF"/>
                  </a:solidFill>
                  <a:cs typeface="Arial" charset="0"/>
                </a:rPr>
                <a:t>services</a:t>
              </a:r>
            </a:p>
          </p:txBody>
        </p:sp>
        <p:grpSp>
          <p:nvGrpSpPr>
            <p:cNvPr id="58" name="Group 82"/>
            <p:cNvGrpSpPr/>
            <p:nvPr/>
          </p:nvGrpSpPr>
          <p:grpSpPr>
            <a:xfrm>
              <a:off x="7778045" y="2522567"/>
              <a:ext cx="1775204" cy="404240"/>
              <a:chOff x="7778045" y="2497495"/>
              <a:chExt cx="1775204" cy="493220"/>
            </a:xfrm>
          </p:grpSpPr>
          <p:sp>
            <p:nvSpPr>
              <p:cNvPr id="63" name="Freeform 12"/>
              <p:cNvSpPr>
                <a:spLocks/>
              </p:cNvSpPr>
              <p:nvPr/>
            </p:nvSpPr>
            <p:spPr bwMode="gray">
              <a:xfrm>
                <a:off x="7854236" y="2510288"/>
                <a:ext cx="1661181" cy="477434"/>
              </a:xfrm>
              <a:custGeom>
                <a:avLst/>
                <a:gdLst/>
                <a:ahLst/>
                <a:cxnLst>
                  <a:cxn ang="0">
                    <a:pos x="0" y="0"/>
                  </a:cxn>
                  <a:cxn ang="0">
                    <a:pos x="14" y="2277"/>
                  </a:cxn>
                  <a:cxn ang="0">
                    <a:pos x="4197" y="1479"/>
                  </a:cxn>
                  <a:cxn ang="0">
                    <a:pos x="4277" y="1063"/>
                  </a:cxn>
                  <a:cxn ang="0">
                    <a:pos x="4133" y="646"/>
                  </a:cxn>
                  <a:cxn ang="0">
                    <a:pos x="0" y="0"/>
                  </a:cxn>
                </a:cxnLst>
                <a:rect l="0" t="0" r="r" b="b"/>
                <a:pathLst>
                  <a:path w="4278" h="2277">
                    <a:moveTo>
                      <a:pt x="0" y="0"/>
                    </a:moveTo>
                    <a:cubicBezTo>
                      <a:pt x="97" y="850"/>
                      <a:pt x="131" y="1414"/>
                      <a:pt x="14" y="2277"/>
                    </a:cubicBezTo>
                    <a:cubicBezTo>
                      <a:pt x="881" y="2143"/>
                      <a:pt x="3443" y="1670"/>
                      <a:pt x="4197" y="1479"/>
                    </a:cubicBezTo>
                    <a:cubicBezTo>
                      <a:pt x="4259" y="1382"/>
                      <a:pt x="4278" y="1161"/>
                      <a:pt x="4277" y="1063"/>
                    </a:cubicBezTo>
                    <a:cubicBezTo>
                      <a:pt x="4276" y="965"/>
                      <a:pt x="4213" y="695"/>
                      <a:pt x="4133" y="646"/>
                    </a:cubicBezTo>
                    <a:cubicBezTo>
                      <a:pt x="2021" y="362"/>
                      <a:pt x="861" y="135"/>
                      <a:pt x="0" y="0"/>
                    </a:cubicBezTo>
                    <a:close/>
                  </a:path>
                </a:pathLst>
              </a:custGeom>
              <a:gradFill rotWithShape="0">
                <a:gsLst>
                  <a:gs pos="0">
                    <a:srgbClr val="86ABBA">
                      <a:gamma/>
                      <a:shade val="46275"/>
                      <a:invGamma/>
                    </a:srgbClr>
                  </a:gs>
                  <a:gs pos="50000">
                    <a:srgbClr val="86ABBA"/>
                  </a:gs>
                  <a:gs pos="100000">
                    <a:srgbClr val="86ABBA">
                      <a:gamma/>
                      <a:shade val="46275"/>
                      <a:invGamma/>
                    </a:srgbClr>
                  </a:gs>
                </a:gsLst>
                <a:lin ang="5400000" scaled="1"/>
              </a:gradFill>
              <a:ln w="12700" cap="flat" cmpd="sng">
                <a:noFill/>
                <a:prstDash val="solid"/>
                <a:round/>
                <a:headEnd/>
                <a:tailEnd/>
              </a:ln>
              <a:effectLst/>
            </p:spPr>
            <p:txBody>
              <a:bodyPr wrap="none" anchor="ctr"/>
              <a:lstStyle/>
              <a:p>
                <a:pPr fontAlgn="base">
                  <a:spcBef>
                    <a:spcPct val="0"/>
                  </a:spcBef>
                  <a:spcAft>
                    <a:spcPct val="0"/>
                  </a:spcAft>
                </a:pPr>
                <a:endParaRPr lang="en-GB" sz="1050" dirty="0">
                  <a:solidFill>
                    <a:srgbClr val="000000"/>
                  </a:solidFill>
                  <a:cs typeface="Arial" pitchFamily="34" charset="0"/>
                </a:endParaRPr>
              </a:p>
            </p:txBody>
          </p:sp>
          <p:sp>
            <p:nvSpPr>
              <p:cNvPr id="64" name="Oval 13"/>
              <p:cNvSpPr>
                <a:spLocks noChangeArrowheads="1"/>
              </p:cNvSpPr>
              <p:nvPr/>
            </p:nvSpPr>
            <p:spPr bwMode="gray">
              <a:xfrm>
                <a:off x="7778045" y="2497495"/>
                <a:ext cx="99644" cy="493220"/>
              </a:xfrm>
              <a:prstGeom prst="ellipse">
                <a:avLst/>
              </a:prstGeom>
              <a:gradFill rotWithShape="0">
                <a:gsLst>
                  <a:gs pos="0">
                    <a:srgbClr val="3C748A"/>
                  </a:gs>
                  <a:gs pos="50000">
                    <a:srgbClr val="3C748A">
                      <a:gamma/>
                      <a:tint val="36471"/>
                      <a:invGamma/>
                    </a:srgbClr>
                  </a:gs>
                  <a:gs pos="100000">
                    <a:srgbClr val="3C748A"/>
                  </a:gs>
                </a:gsLst>
                <a:lin ang="2700000" scaled="1"/>
              </a:gradFill>
              <a:ln w="9525">
                <a:noFill/>
                <a:round/>
                <a:headEnd/>
                <a:tailEnd/>
              </a:ln>
              <a:effectLst/>
            </p:spPr>
            <p:txBody>
              <a:bodyPr wrap="none" anchor="ctr"/>
              <a:lstStyle/>
              <a:p>
                <a:pPr fontAlgn="base">
                  <a:spcBef>
                    <a:spcPct val="0"/>
                  </a:spcBef>
                  <a:spcAft>
                    <a:spcPct val="0"/>
                  </a:spcAft>
                </a:pPr>
                <a:endParaRPr lang="en-GB" sz="1050" b="1" dirty="0">
                  <a:solidFill>
                    <a:srgbClr val="000000"/>
                  </a:solidFill>
                  <a:cs typeface="Arial" pitchFamily="34" charset="0"/>
                </a:endParaRPr>
              </a:p>
            </p:txBody>
          </p:sp>
          <p:sp>
            <p:nvSpPr>
              <p:cNvPr id="65" name="Oval 14"/>
              <p:cNvSpPr>
                <a:spLocks noChangeArrowheads="1"/>
              </p:cNvSpPr>
              <p:nvPr/>
            </p:nvSpPr>
            <p:spPr bwMode="gray">
              <a:xfrm>
                <a:off x="7795649" y="2518562"/>
                <a:ext cx="60962" cy="457711"/>
              </a:xfrm>
              <a:prstGeom prst="ellipse">
                <a:avLst/>
              </a:prstGeom>
              <a:gradFill rotWithShape="1">
                <a:gsLst>
                  <a:gs pos="0">
                    <a:srgbClr val="4A7282">
                      <a:gamma/>
                      <a:shade val="31765"/>
                      <a:invGamma/>
                    </a:srgbClr>
                  </a:gs>
                  <a:gs pos="50000">
                    <a:srgbClr val="4A7282"/>
                  </a:gs>
                  <a:gs pos="100000">
                    <a:srgbClr val="4A7282">
                      <a:gamma/>
                      <a:shade val="31765"/>
                      <a:invGamma/>
                    </a:srgbClr>
                  </a:gs>
                </a:gsLst>
                <a:lin ang="5400000" scaled="1"/>
              </a:gradFill>
              <a:ln w="9525">
                <a:noFill/>
                <a:round/>
                <a:headEnd/>
                <a:tailEnd/>
              </a:ln>
              <a:effectLst/>
            </p:spPr>
            <p:txBody>
              <a:bodyPr wrap="none" anchor="ctr"/>
              <a:lstStyle/>
              <a:p>
                <a:pPr fontAlgn="base">
                  <a:spcBef>
                    <a:spcPct val="0"/>
                  </a:spcBef>
                  <a:spcAft>
                    <a:spcPct val="0"/>
                  </a:spcAft>
                </a:pPr>
                <a:endParaRPr lang="en-GB" sz="1050" b="1" dirty="0">
                  <a:solidFill>
                    <a:srgbClr val="000000"/>
                  </a:solidFill>
                  <a:cs typeface="Arial" pitchFamily="34" charset="0"/>
                </a:endParaRPr>
              </a:p>
            </p:txBody>
          </p:sp>
          <p:sp>
            <p:nvSpPr>
              <p:cNvPr id="66" name="label"/>
              <p:cNvSpPr>
                <a:spLocks noChangeArrowheads="1"/>
              </p:cNvSpPr>
              <p:nvPr/>
            </p:nvSpPr>
            <p:spPr bwMode="auto">
              <a:xfrm>
                <a:off x="7888504" y="2618729"/>
                <a:ext cx="1664745" cy="274497"/>
              </a:xfrm>
              <a:prstGeom prst="rect">
                <a:avLst/>
              </a:prstGeom>
              <a:noFill/>
              <a:ln w="9525" algn="ctr">
                <a:noFill/>
                <a:miter lim="800000"/>
                <a:headEnd type="none" w="lg" len="lg"/>
                <a:tailEnd type="none" w="lg" len="lg"/>
              </a:ln>
            </p:spPr>
            <p:txBody>
              <a:bodyPr wrap="none" lIns="61721" tIns="61721" rIns="61721" bIns="61721" anchor="ctr"/>
              <a:lstStyle/>
              <a:p>
                <a:pPr fontAlgn="base">
                  <a:lnSpc>
                    <a:spcPct val="80000"/>
                  </a:lnSpc>
                  <a:spcBef>
                    <a:spcPct val="0"/>
                  </a:spcBef>
                  <a:spcAft>
                    <a:spcPct val="0"/>
                  </a:spcAft>
                </a:pPr>
                <a:r>
                  <a:rPr lang="en-GB" sz="1200" b="1" dirty="0" smtClean="0">
                    <a:solidFill>
                      <a:srgbClr val="FFFFFF"/>
                    </a:solidFill>
                    <a:cs typeface="Arial" pitchFamily="34" charset="0"/>
                  </a:rPr>
                  <a:t>Centralised </a:t>
                </a:r>
                <a:r>
                  <a:rPr lang="en-GB" sz="1200" b="1" dirty="0">
                    <a:solidFill>
                      <a:srgbClr val="FFFFFF"/>
                    </a:solidFill>
                    <a:cs typeface="Arial" pitchFamily="34" charset="0"/>
                  </a:rPr>
                  <a:t>care</a:t>
                </a:r>
              </a:p>
            </p:txBody>
          </p:sp>
        </p:grpSp>
        <p:sp>
          <p:nvSpPr>
            <p:cNvPr id="59" name="AutoShape 2"/>
            <p:cNvSpPr>
              <a:spLocks noChangeArrowheads="1"/>
            </p:cNvSpPr>
            <p:nvPr/>
          </p:nvSpPr>
          <p:spPr bwMode="gray">
            <a:xfrm>
              <a:off x="7523576" y="2636807"/>
              <a:ext cx="293089" cy="164988"/>
            </a:xfrm>
            <a:prstGeom prst="rightArrow">
              <a:avLst>
                <a:gd name="adj1" fmla="val 50000"/>
                <a:gd name="adj2" fmla="val 32292"/>
              </a:avLst>
            </a:prstGeom>
            <a:solidFill>
              <a:schemeClr val="bg1"/>
            </a:solidFill>
            <a:ln w="19050" algn="ctr">
              <a:solidFill>
                <a:srgbClr val="79A2B3"/>
              </a:solidFill>
              <a:prstDash val="solid"/>
              <a:miter lim="800000"/>
              <a:headEnd/>
              <a:tailEnd/>
            </a:ln>
          </p:spPr>
          <p:txBody>
            <a:bodyPr wrap="none" anchor="ctr"/>
            <a:lstStyle/>
            <a:p>
              <a:pPr fontAlgn="base">
                <a:spcBef>
                  <a:spcPct val="0"/>
                </a:spcBef>
                <a:spcAft>
                  <a:spcPct val="0"/>
                </a:spcAft>
              </a:pPr>
              <a:endParaRPr lang="en-GB" sz="1050" b="1" dirty="0">
                <a:solidFill>
                  <a:srgbClr val="000000"/>
                </a:solidFill>
                <a:cs typeface="Arial" charset="0"/>
              </a:endParaRPr>
            </a:p>
          </p:txBody>
        </p:sp>
        <p:grpSp>
          <p:nvGrpSpPr>
            <p:cNvPr id="60" name="Group 68"/>
            <p:cNvGrpSpPr/>
            <p:nvPr/>
          </p:nvGrpSpPr>
          <p:grpSpPr>
            <a:xfrm>
              <a:off x="6182723" y="2461271"/>
              <a:ext cx="157188" cy="580454"/>
              <a:chOff x="4496958" y="2357961"/>
              <a:chExt cx="133817" cy="803959"/>
            </a:xfrm>
          </p:grpSpPr>
          <p:sp>
            <p:nvSpPr>
              <p:cNvPr id="61" name="Oval 13"/>
              <p:cNvSpPr>
                <a:spLocks noChangeArrowheads="1"/>
              </p:cNvSpPr>
              <p:nvPr/>
            </p:nvSpPr>
            <p:spPr bwMode="gray">
              <a:xfrm>
                <a:off x="4496958" y="2357961"/>
                <a:ext cx="133817" cy="803959"/>
              </a:xfrm>
              <a:prstGeom prst="ellipse">
                <a:avLst/>
              </a:prstGeom>
              <a:gradFill rotWithShape="0">
                <a:gsLst>
                  <a:gs pos="0">
                    <a:srgbClr val="3C748A"/>
                  </a:gs>
                  <a:gs pos="50000">
                    <a:srgbClr val="3C748A">
                      <a:gamma/>
                      <a:tint val="36471"/>
                      <a:invGamma/>
                    </a:srgbClr>
                  </a:gs>
                  <a:gs pos="100000">
                    <a:srgbClr val="3C748A"/>
                  </a:gs>
                </a:gsLst>
                <a:lin ang="2700000" scaled="1"/>
              </a:gradFill>
              <a:ln w="9525">
                <a:noFill/>
                <a:round/>
                <a:headEnd/>
                <a:tailEnd/>
              </a:ln>
              <a:effectLst/>
            </p:spPr>
            <p:txBody>
              <a:bodyPr wrap="none" anchor="ctr"/>
              <a:lstStyle/>
              <a:p>
                <a:pPr fontAlgn="base">
                  <a:spcBef>
                    <a:spcPct val="0"/>
                  </a:spcBef>
                  <a:spcAft>
                    <a:spcPct val="0"/>
                  </a:spcAft>
                </a:pPr>
                <a:endParaRPr lang="en-GB" sz="1050" b="1" dirty="0">
                  <a:solidFill>
                    <a:srgbClr val="000000"/>
                  </a:solidFill>
                  <a:cs typeface="Arial" pitchFamily="34" charset="0"/>
                </a:endParaRPr>
              </a:p>
            </p:txBody>
          </p:sp>
          <p:sp>
            <p:nvSpPr>
              <p:cNvPr id="62" name="Oval 14"/>
              <p:cNvSpPr>
                <a:spLocks noChangeArrowheads="1"/>
              </p:cNvSpPr>
              <p:nvPr/>
            </p:nvSpPr>
            <p:spPr bwMode="gray">
              <a:xfrm>
                <a:off x="4509772" y="2386902"/>
                <a:ext cx="87083" cy="746079"/>
              </a:xfrm>
              <a:prstGeom prst="ellipse">
                <a:avLst/>
              </a:prstGeom>
              <a:gradFill rotWithShape="1">
                <a:gsLst>
                  <a:gs pos="0">
                    <a:srgbClr val="4A7282">
                      <a:gamma/>
                      <a:shade val="31765"/>
                      <a:invGamma/>
                    </a:srgbClr>
                  </a:gs>
                  <a:gs pos="50000">
                    <a:srgbClr val="4A7282"/>
                  </a:gs>
                  <a:gs pos="100000">
                    <a:srgbClr val="4A7282">
                      <a:gamma/>
                      <a:shade val="31765"/>
                      <a:invGamma/>
                    </a:srgbClr>
                  </a:gs>
                </a:gsLst>
                <a:lin ang="5400000" scaled="1"/>
              </a:gradFill>
              <a:ln w="9525">
                <a:noFill/>
                <a:round/>
                <a:headEnd/>
                <a:tailEnd/>
              </a:ln>
              <a:effectLst/>
            </p:spPr>
            <p:txBody>
              <a:bodyPr wrap="none" anchor="ctr"/>
              <a:lstStyle/>
              <a:p>
                <a:pPr fontAlgn="base">
                  <a:spcBef>
                    <a:spcPct val="0"/>
                  </a:spcBef>
                  <a:spcAft>
                    <a:spcPct val="0"/>
                  </a:spcAft>
                </a:pPr>
                <a:endParaRPr lang="en-GB" sz="1050" b="1" dirty="0">
                  <a:solidFill>
                    <a:srgbClr val="000000"/>
                  </a:solidFill>
                  <a:cs typeface="Arial" pitchFamily="34" charset="0"/>
                </a:endParaRPr>
              </a:p>
            </p:txBody>
          </p:sp>
        </p:grpSp>
      </p:grpSp>
      <p:sp>
        <p:nvSpPr>
          <p:cNvPr id="71" name="Pentagon 70"/>
          <p:cNvSpPr/>
          <p:nvPr>
            <p:custDataLst>
              <p:tags r:id="rId1"/>
            </p:custDataLst>
          </p:nvPr>
        </p:nvSpPr>
        <p:spPr>
          <a:xfrm>
            <a:off x="179511" y="3945779"/>
            <a:ext cx="1661987" cy="387463"/>
          </a:xfrm>
          <a:prstGeom prst="homePlate">
            <a:avLst>
              <a:gd name="adj" fmla="val 12404"/>
            </a:avLst>
          </a:prstGeom>
          <a:solidFill>
            <a:schemeClr val="tx2"/>
          </a:solidFill>
          <a:ln w="9525">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wrap="none" tIns="90000" bIns="90000" rtlCol="0" anchor="ctr" anchorCtr="0"/>
          <a:lstStyle/>
          <a:p>
            <a:pPr algn="ctr"/>
            <a:r>
              <a:rPr lang="en-GB" sz="1600" b="1" dirty="0" smtClean="0">
                <a:solidFill>
                  <a:srgbClr val="FFFFFF"/>
                </a:solidFill>
                <a:latin typeface="Arial" pitchFamily="34" charset="0"/>
                <a:cs typeface="Arial" pitchFamily="34" charset="0"/>
              </a:rPr>
              <a:t>Comprehens</a:t>
            </a:r>
            <a:r>
              <a:rPr lang="en-GB" b="1" dirty="0" smtClean="0">
                <a:solidFill>
                  <a:srgbClr val="FFFFFF"/>
                </a:solidFill>
                <a:latin typeface="Arial" pitchFamily="34" charset="0"/>
                <a:cs typeface="Arial" pitchFamily="34" charset="0"/>
              </a:rPr>
              <a:t>ive</a:t>
            </a:r>
          </a:p>
        </p:txBody>
      </p:sp>
      <p:sp>
        <p:nvSpPr>
          <p:cNvPr id="72" name="Pentagon 71"/>
          <p:cNvSpPr/>
          <p:nvPr>
            <p:custDataLst>
              <p:tags r:id="rId2"/>
            </p:custDataLst>
          </p:nvPr>
        </p:nvSpPr>
        <p:spPr>
          <a:xfrm>
            <a:off x="179512" y="5782066"/>
            <a:ext cx="1661986" cy="387463"/>
          </a:xfrm>
          <a:prstGeom prst="homePlate">
            <a:avLst>
              <a:gd name="adj" fmla="val 22566"/>
            </a:avLst>
          </a:prstGeom>
          <a:solidFill>
            <a:schemeClr val="tx2"/>
          </a:solidFill>
          <a:ln w="9525">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wrap="none" tIns="90000" bIns="90000" rtlCol="0" anchor="ctr" anchorCtr="0"/>
          <a:lstStyle/>
          <a:p>
            <a:pPr algn="ctr"/>
            <a:r>
              <a:rPr lang="en-GB" sz="1600" b="1" dirty="0" smtClean="0">
                <a:solidFill>
                  <a:srgbClr val="FFFFFF"/>
                </a:solidFill>
                <a:latin typeface="Arial" pitchFamily="34" charset="0"/>
                <a:cs typeface="Arial" pitchFamily="34" charset="0"/>
              </a:rPr>
              <a:t>Affordable</a:t>
            </a:r>
          </a:p>
        </p:txBody>
      </p:sp>
      <p:sp>
        <p:nvSpPr>
          <p:cNvPr id="73" name="TextColumnContent"/>
          <p:cNvSpPr>
            <a:spLocks noChangeArrowheads="1"/>
          </p:cNvSpPr>
          <p:nvPr>
            <p:custDataLst>
              <p:tags r:id="rId3"/>
            </p:custDataLst>
          </p:nvPr>
        </p:nvSpPr>
        <p:spPr bwMode="gray">
          <a:xfrm>
            <a:off x="1882004" y="3933016"/>
            <a:ext cx="6968588" cy="1924975"/>
          </a:xfrm>
          <a:prstGeom prst="rect">
            <a:avLst/>
          </a:prstGeom>
          <a:noFill/>
          <a:ln w="9525" algn="ctr">
            <a:noFill/>
            <a:miter lim="800000"/>
            <a:headEnd type="none" w="lg" len="lg"/>
            <a:tailEnd type="none" w="lg" len="lg"/>
          </a:ln>
          <a:effectLst/>
        </p:spPr>
        <p:txBody>
          <a:bodyPr tIns="91440" bIns="91440" anchor="t" anchorCtr="0"/>
          <a:lstStyle/>
          <a:p>
            <a:pPr lvl="0" algn="l"/>
            <a:r>
              <a:rPr lang="en-GB" sz="1400" dirty="0" smtClean="0"/>
              <a:t>Healthcare providers should provide a </a:t>
            </a:r>
            <a:r>
              <a:rPr lang="en-GB" sz="1400" b="1" dirty="0" smtClean="0"/>
              <a:t>comprehensive</a:t>
            </a:r>
            <a:r>
              <a:rPr lang="en-GB" sz="1400" dirty="0" smtClean="0"/>
              <a:t> service, from supporting prevention and self-care, through community provision, to specialist and tertiary care. </a:t>
            </a:r>
          </a:p>
          <a:p>
            <a:pPr lvl="0" algn="l"/>
            <a:endParaRPr lang="en-GB" sz="1400" dirty="0" smtClean="0"/>
          </a:p>
          <a:p>
            <a:pPr lvl="0" algn="l"/>
            <a:r>
              <a:rPr lang="en-GB" sz="1400" dirty="0" smtClean="0"/>
              <a:t>Providers of these services should take an </a:t>
            </a:r>
            <a:r>
              <a:rPr lang="en-GB" sz="1400" b="1" dirty="0" smtClean="0"/>
              <a:t>integrated approach</a:t>
            </a:r>
            <a:r>
              <a:rPr lang="en-GB" sz="1400" dirty="0" smtClean="0"/>
              <a:t>, so that local people have access to a seamless service</a:t>
            </a:r>
          </a:p>
          <a:p>
            <a:pPr lvl="0" algn="l"/>
            <a:endParaRPr lang="en-GB" sz="1400" dirty="0" smtClean="0"/>
          </a:p>
          <a:p>
            <a:pPr lvl="0" algn="l"/>
            <a:r>
              <a:rPr lang="en-GB" sz="1400" dirty="0" smtClean="0"/>
              <a:t>The result will be </a:t>
            </a:r>
            <a:r>
              <a:rPr lang="en-GB" sz="1400" b="1" dirty="0" smtClean="0"/>
              <a:t>higher-quality care</a:t>
            </a:r>
            <a:r>
              <a:rPr lang="en-GB" sz="1400" dirty="0" smtClean="0"/>
              <a:t>, with more lives saved and more people returned to full health</a:t>
            </a:r>
          </a:p>
          <a:p>
            <a:pPr lvl="0" algn="l"/>
            <a:endParaRPr lang="en-GB" sz="1400" dirty="0" smtClean="0"/>
          </a:p>
          <a:p>
            <a:pPr algn="l"/>
            <a:r>
              <a:rPr lang="en-GB" sz="1400" dirty="0" smtClean="0"/>
              <a:t>A further result will be a service that is </a:t>
            </a:r>
            <a:r>
              <a:rPr lang="en-GB" sz="1400" b="1" dirty="0" smtClean="0"/>
              <a:t>affordable</a:t>
            </a:r>
            <a:r>
              <a:rPr lang="en-GB" sz="1400" dirty="0" smtClean="0"/>
              <a:t> in the years to come</a:t>
            </a:r>
          </a:p>
          <a:p>
            <a:pPr lvl="0" algn="l"/>
            <a:endParaRPr lang="en-GB" sz="1400" dirty="0" smtClean="0"/>
          </a:p>
          <a:p>
            <a:pPr lvl="0" algn="l"/>
            <a:endParaRPr lang="en-GB" sz="1400" dirty="0" smtClean="0"/>
          </a:p>
        </p:txBody>
      </p:sp>
      <p:sp>
        <p:nvSpPr>
          <p:cNvPr id="74" name="Pentagon 73"/>
          <p:cNvSpPr/>
          <p:nvPr>
            <p:custDataLst>
              <p:tags r:id="rId4"/>
            </p:custDataLst>
          </p:nvPr>
        </p:nvSpPr>
        <p:spPr>
          <a:xfrm>
            <a:off x="179512" y="4585992"/>
            <a:ext cx="1661986" cy="387463"/>
          </a:xfrm>
          <a:prstGeom prst="homePlate">
            <a:avLst>
              <a:gd name="adj" fmla="val 12404"/>
            </a:avLst>
          </a:prstGeom>
          <a:solidFill>
            <a:schemeClr val="tx2"/>
          </a:solidFill>
          <a:ln w="9525">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wrap="none" tIns="90000" bIns="90000" rtlCol="0" anchor="ctr" anchorCtr="0"/>
          <a:lstStyle/>
          <a:p>
            <a:pPr algn="ctr"/>
            <a:r>
              <a:rPr lang="en-GB" sz="1600" b="1" dirty="0" smtClean="0">
                <a:solidFill>
                  <a:srgbClr val="FFFFFF"/>
                </a:solidFill>
                <a:latin typeface="Arial" pitchFamily="34" charset="0"/>
                <a:cs typeface="Arial" pitchFamily="34" charset="0"/>
              </a:rPr>
              <a:t>Integrated</a:t>
            </a:r>
          </a:p>
        </p:txBody>
      </p:sp>
      <p:sp>
        <p:nvSpPr>
          <p:cNvPr id="75" name="Pentagon 74"/>
          <p:cNvSpPr/>
          <p:nvPr>
            <p:custDataLst>
              <p:tags r:id="rId5"/>
            </p:custDataLst>
          </p:nvPr>
        </p:nvSpPr>
        <p:spPr>
          <a:xfrm>
            <a:off x="179512" y="5202599"/>
            <a:ext cx="1661986" cy="387463"/>
          </a:xfrm>
          <a:prstGeom prst="homePlate">
            <a:avLst>
              <a:gd name="adj" fmla="val 12404"/>
            </a:avLst>
          </a:prstGeom>
          <a:solidFill>
            <a:schemeClr val="tx2"/>
          </a:solidFill>
          <a:ln w="9525">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wrap="none" tIns="90000" bIns="90000" rtlCol="0" anchor="ctr" anchorCtr="0"/>
          <a:lstStyle/>
          <a:p>
            <a:pPr algn="ctr"/>
            <a:r>
              <a:rPr lang="en-GB" sz="1600" b="1" dirty="0" smtClean="0">
                <a:solidFill>
                  <a:srgbClr val="FFFFFF"/>
                </a:solidFill>
                <a:latin typeface="Arial" pitchFamily="34" charset="0"/>
                <a:cs typeface="Arial" pitchFamily="34" charset="0"/>
              </a:rPr>
              <a:t>Higher quality</a:t>
            </a:r>
          </a:p>
        </p:txBody>
      </p:sp>
      <p:sp>
        <p:nvSpPr>
          <p:cNvPr id="5" name="Moon 4"/>
          <p:cNvSpPr/>
          <p:nvPr/>
        </p:nvSpPr>
        <p:spPr bwMode="auto">
          <a:xfrm rot="10800000">
            <a:off x="1876527" y="1517016"/>
            <a:ext cx="823265" cy="2088000"/>
          </a:xfrm>
          <a:prstGeom prst="moon">
            <a:avLst>
              <a:gd name="adj" fmla="val 81061"/>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91440" rIns="91440" bIns="91440" numCol="1" rtlCol="0" anchor="t" anchorCtr="0" compatLnSpc="1">
            <a:prstTxWarp prst="textNoShape">
              <a:avLst/>
            </a:prstTxWarp>
            <a:noAutofit/>
          </a:bodyPr>
          <a:lstStyle/>
          <a:p>
            <a:pPr marL="0" marR="0" indent="0" algn="ctr" defTabSz="889000" rtl="0" eaLnBrk="1" fontAlgn="base" latinLnBrk="0" hangingPunct="1"/>
            <a:endParaRPr kumimoji="0" lang="en-GB" sz="1400" b="0" i="0" u="none" strike="noStrike" cap="none" normalizeH="0" baseline="0" dirty="0" smtClean="0">
              <a:solidFill>
                <a:schemeClr val="tx1"/>
              </a:solidFill>
              <a:effectLst/>
              <a:latin typeface="+mn-lt"/>
              <a:cs typeface="+mn-cs"/>
            </a:endParaRPr>
          </a:p>
        </p:txBody>
      </p:sp>
      <p:sp>
        <p:nvSpPr>
          <p:cNvPr id="89" name="label"/>
          <p:cNvSpPr>
            <a:spLocks noChangeArrowheads="1"/>
          </p:cNvSpPr>
          <p:nvPr/>
        </p:nvSpPr>
        <p:spPr bwMode="auto">
          <a:xfrm>
            <a:off x="2634872" y="2406245"/>
            <a:ext cx="750514" cy="138188"/>
          </a:xfrm>
          <a:prstGeom prst="rect">
            <a:avLst/>
          </a:prstGeom>
          <a:noFill/>
          <a:ln w="9525" algn="ctr">
            <a:noFill/>
            <a:miter lim="800000"/>
            <a:headEnd type="none" w="lg" len="lg"/>
            <a:tailEnd type="none" w="lg" len="lg"/>
          </a:ln>
        </p:spPr>
        <p:txBody>
          <a:bodyPr wrap="none" lIns="61721" tIns="61721" rIns="61721" bIns="61721" anchor="ctr"/>
          <a:lstStyle/>
          <a:p>
            <a:pPr algn="ctr" fontAlgn="base">
              <a:spcBef>
                <a:spcPct val="0"/>
              </a:spcBef>
              <a:spcAft>
                <a:spcPct val="0"/>
              </a:spcAft>
            </a:pPr>
            <a:r>
              <a:rPr lang="en-GB" sz="1400" b="1" dirty="0" smtClean="0">
                <a:solidFill>
                  <a:srgbClr val="FFFFFF"/>
                </a:solidFill>
                <a:cs typeface="Arial" pitchFamily="34" charset="0"/>
              </a:rPr>
              <a:t>Home</a:t>
            </a:r>
          </a:p>
          <a:p>
            <a:pPr algn="ctr" fontAlgn="base">
              <a:spcBef>
                <a:spcPct val="0"/>
              </a:spcBef>
              <a:spcAft>
                <a:spcPct val="0"/>
              </a:spcAft>
            </a:pPr>
            <a:r>
              <a:rPr lang="en-GB" sz="1400" b="1" dirty="0" smtClean="0">
                <a:solidFill>
                  <a:srgbClr val="FFFFFF"/>
                </a:solidFill>
                <a:cs typeface="Arial" pitchFamily="34" charset="0"/>
              </a:rPr>
              <a:t>care</a:t>
            </a:r>
            <a:endParaRPr lang="en-GB" sz="1400" b="1" dirty="0">
              <a:solidFill>
                <a:srgbClr val="FFFFFF"/>
              </a:solidFill>
              <a:cs typeface="Arial" pitchFamily="34" charset="0"/>
            </a:endParaRPr>
          </a:p>
        </p:txBody>
      </p:sp>
      <p:sp>
        <p:nvSpPr>
          <p:cNvPr id="76" name="Left Arrow 75"/>
          <p:cNvSpPr/>
          <p:nvPr/>
        </p:nvSpPr>
        <p:spPr bwMode="auto">
          <a:xfrm>
            <a:off x="2228454" y="3333545"/>
            <a:ext cx="4982609" cy="402217"/>
          </a:xfrm>
          <a:prstGeom prst="leftArrow">
            <a:avLst/>
          </a:prstGeom>
          <a:ln>
            <a:solidFill>
              <a:schemeClr val="accent1">
                <a:lumMod val="75000"/>
              </a:schemeClr>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91440" rIns="91440" bIns="91440" numCol="1" rtlCol="0" anchor="t" anchorCtr="0" compatLnSpc="1">
            <a:prstTxWarp prst="textNoShape">
              <a:avLst/>
            </a:prstTxWarp>
            <a:noAutofit/>
          </a:bodyPr>
          <a:lstStyle/>
          <a:p>
            <a:pPr marL="0" marR="0" indent="0" algn="ctr" defTabSz="889000" rtl="0" eaLnBrk="1" fontAlgn="base" latinLnBrk="0" hangingPunct="1"/>
            <a:endParaRPr kumimoji="0" lang="en-GB" sz="1050" b="0" i="0" u="none" strike="noStrike" cap="none" normalizeH="0" baseline="0" dirty="0" smtClean="0">
              <a:solidFill>
                <a:schemeClr val="tx1"/>
              </a:solidFill>
              <a:effectLst/>
              <a:latin typeface="+mn-lt"/>
              <a:cs typeface="+mn-cs"/>
            </a:endParaRPr>
          </a:p>
        </p:txBody>
      </p:sp>
      <p:sp>
        <p:nvSpPr>
          <p:cNvPr id="90" name="Oval 13"/>
          <p:cNvSpPr>
            <a:spLocks noChangeArrowheads="1"/>
          </p:cNvSpPr>
          <p:nvPr/>
        </p:nvSpPr>
        <p:spPr bwMode="gray">
          <a:xfrm>
            <a:off x="2540150" y="1841056"/>
            <a:ext cx="159642" cy="1333571"/>
          </a:xfrm>
          <a:prstGeom prst="ellipse">
            <a:avLst/>
          </a:prstGeom>
          <a:gradFill rotWithShape="0">
            <a:gsLst>
              <a:gs pos="0">
                <a:srgbClr val="3C748A"/>
              </a:gs>
              <a:gs pos="50000">
                <a:srgbClr val="3C748A">
                  <a:gamma/>
                  <a:tint val="36471"/>
                  <a:invGamma/>
                </a:srgbClr>
              </a:gs>
              <a:gs pos="100000">
                <a:srgbClr val="3C748A"/>
              </a:gs>
            </a:gsLst>
            <a:lin ang="2700000" scaled="1"/>
          </a:gradFill>
          <a:ln w="9525">
            <a:noFill/>
            <a:round/>
            <a:headEnd/>
            <a:tailEnd/>
          </a:ln>
          <a:effectLst/>
        </p:spPr>
        <p:txBody>
          <a:bodyPr wrap="none" anchor="ctr"/>
          <a:lstStyle/>
          <a:p>
            <a:pPr fontAlgn="base">
              <a:spcBef>
                <a:spcPct val="0"/>
              </a:spcBef>
              <a:spcAft>
                <a:spcPct val="0"/>
              </a:spcAft>
            </a:pPr>
            <a:endParaRPr lang="en-GB" sz="1600" b="1" dirty="0">
              <a:solidFill>
                <a:srgbClr val="000000"/>
              </a:solidFill>
              <a:cs typeface="Arial" pitchFamily="34" charset="0"/>
            </a:endParaRPr>
          </a:p>
        </p:txBody>
      </p:sp>
      <p:sp>
        <p:nvSpPr>
          <p:cNvPr id="91" name="Oval 14"/>
          <p:cNvSpPr>
            <a:spLocks noChangeArrowheads="1"/>
          </p:cNvSpPr>
          <p:nvPr/>
        </p:nvSpPr>
        <p:spPr bwMode="gray">
          <a:xfrm>
            <a:off x="2461718" y="1841056"/>
            <a:ext cx="169200" cy="1314000"/>
          </a:xfrm>
          <a:prstGeom prst="ellipse">
            <a:avLst/>
          </a:prstGeom>
          <a:gradFill rotWithShape="1">
            <a:gsLst>
              <a:gs pos="0">
                <a:srgbClr val="4A7282">
                  <a:gamma/>
                  <a:shade val="31765"/>
                  <a:invGamma/>
                </a:srgbClr>
              </a:gs>
              <a:gs pos="50000">
                <a:srgbClr val="4A7282"/>
              </a:gs>
              <a:gs pos="100000">
                <a:srgbClr val="4A7282">
                  <a:gamma/>
                  <a:shade val="31765"/>
                  <a:invGamma/>
                </a:srgbClr>
              </a:gs>
            </a:gsLst>
            <a:lin ang="5400000" scaled="1"/>
          </a:gradFill>
          <a:ln w="9525">
            <a:noFill/>
            <a:round/>
            <a:headEnd/>
            <a:tailEnd/>
          </a:ln>
          <a:effectLst/>
        </p:spPr>
        <p:txBody>
          <a:bodyPr wrap="none" anchor="ctr"/>
          <a:lstStyle/>
          <a:p>
            <a:pPr fontAlgn="base">
              <a:spcBef>
                <a:spcPct val="0"/>
              </a:spcBef>
              <a:spcAft>
                <a:spcPct val="0"/>
              </a:spcAft>
            </a:pPr>
            <a:endParaRPr lang="en-GB" sz="1600" b="1" dirty="0">
              <a:solidFill>
                <a:srgbClr val="000000"/>
              </a:solidFill>
              <a:cs typeface="Arial" pitchFamily="34" charset="0"/>
            </a:endParaRPr>
          </a:p>
        </p:txBody>
      </p:sp>
      <p:sp>
        <p:nvSpPr>
          <p:cNvPr id="92" name="AutoShape 2"/>
          <p:cNvSpPr>
            <a:spLocks noChangeArrowheads="1"/>
          </p:cNvSpPr>
          <p:nvPr/>
        </p:nvSpPr>
        <p:spPr bwMode="gray">
          <a:xfrm>
            <a:off x="2096162" y="2366284"/>
            <a:ext cx="264585" cy="225959"/>
          </a:xfrm>
          <a:prstGeom prst="rightArrow">
            <a:avLst>
              <a:gd name="adj1" fmla="val 50000"/>
              <a:gd name="adj2" fmla="val 32292"/>
            </a:avLst>
          </a:prstGeom>
          <a:solidFill>
            <a:schemeClr val="bg1"/>
          </a:solidFill>
          <a:ln w="19050" algn="ctr">
            <a:solidFill>
              <a:srgbClr val="79A2B3"/>
            </a:solidFill>
            <a:prstDash val="solid"/>
            <a:miter lim="800000"/>
            <a:headEnd/>
            <a:tailEnd/>
          </a:ln>
        </p:spPr>
        <p:txBody>
          <a:bodyPr wrap="none" anchor="ctr"/>
          <a:lstStyle/>
          <a:p>
            <a:pPr fontAlgn="base">
              <a:spcBef>
                <a:spcPct val="0"/>
              </a:spcBef>
              <a:spcAft>
                <a:spcPct val="0"/>
              </a:spcAft>
            </a:pPr>
            <a:endParaRPr lang="en-GB" sz="1400" b="1" dirty="0">
              <a:solidFill>
                <a:srgbClr val="000000"/>
              </a:solidFill>
              <a:cs typeface="Arial" charset="0"/>
            </a:endParaRPr>
          </a:p>
        </p:txBody>
      </p:sp>
    </p:spTree>
    <p:extLst>
      <p:ext uri="{BB962C8B-B14F-4D97-AF65-F5344CB8AC3E}">
        <p14:creationId xmlns:p14="http://schemas.microsoft.com/office/powerpoint/2010/main" val="444958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9801" y="692696"/>
            <a:ext cx="8229600" cy="580926"/>
          </a:xfrm>
        </p:spPr>
        <p:txBody>
          <a:bodyPr>
            <a:noAutofit/>
          </a:bodyPr>
          <a:lstStyle/>
          <a:p>
            <a:r>
              <a:rPr lang="en-GB" sz="3600" dirty="0" smtClean="0"/>
              <a:t>Structuring the vision</a:t>
            </a:r>
            <a:endParaRPr lang="en-GB" sz="3600" dirty="0"/>
          </a:p>
        </p:txBody>
      </p:sp>
      <p:sp>
        <p:nvSpPr>
          <p:cNvPr id="4" name="TextBox 3"/>
          <p:cNvSpPr txBox="1"/>
          <p:nvPr/>
        </p:nvSpPr>
        <p:spPr>
          <a:xfrm>
            <a:off x="2050329" y="1426297"/>
            <a:ext cx="3153918" cy="1169551"/>
          </a:xfrm>
          <a:prstGeom prst="rect">
            <a:avLst/>
          </a:prstGeom>
          <a:noFill/>
        </p:spPr>
        <p:txBody>
          <a:bodyPr wrap="square" rtlCol="0">
            <a:spAutoFit/>
          </a:bodyPr>
          <a:lstStyle/>
          <a:p>
            <a:r>
              <a:rPr lang="en-GB" sz="1400" dirty="0" smtClean="0"/>
              <a:t>Where intervention is required we aim to deliver care in </a:t>
            </a:r>
            <a:r>
              <a:rPr lang="en-GB" sz="1400" dirty="0"/>
              <a:t>your own </a:t>
            </a:r>
            <a:r>
              <a:rPr lang="en-GB" sz="1400" dirty="0" smtClean="0"/>
              <a:t>home</a:t>
            </a:r>
            <a:r>
              <a:rPr lang="en-GB" sz="1400" dirty="0"/>
              <a:t> </a:t>
            </a:r>
            <a:r>
              <a:rPr lang="en-GB" sz="1400" dirty="0" smtClean="0"/>
              <a:t>unless it is better for it to be in a specific care environment.</a:t>
            </a:r>
            <a:endParaRPr lang="en-GB" sz="1400" dirty="0"/>
          </a:p>
          <a:p>
            <a:endParaRPr lang="en-GB" sz="1400" dirty="0" smtClean="0"/>
          </a:p>
        </p:txBody>
      </p:sp>
      <p:sp>
        <p:nvSpPr>
          <p:cNvPr id="6" name="TextBox 5"/>
          <p:cNvSpPr txBox="1"/>
          <p:nvPr/>
        </p:nvSpPr>
        <p:spPr>
          <a:xfrm>
            <a:off x="5193582" y="1438520"/>
            <a:ext cx="2703696" cy="1015663"/>
          </a:xfrm>
          <a:prstGeom prst="rect">
            <a:avLst/>
          </a:prstGeom>
          <a:noFill/>
        </p:spPr>
        <p:txBody>
          <a:bodyPr wrap="square" rtlCol="0">
            <a:spAutoFit/>
          </a:bodyPr>
          <a:lstStyle/>
          <a:p>
            <a:r>
              <a:rPr lang="en-GB" sz="1400" dirty="0" smtClean="0"/>
              <a:t>Most services do not need to be delivered in a hospital setting, so we want to deliver those near your home in your community</a:t>
            </a:r>
            <a:r>
              <a:rPr lang="en-GB" dirty="0" smtClean="0"/>
              <a:t>.</a:t>
            </a:r>
            <a:endParaRPr lang="en-GB" dirty="0" smtClean="0">
              <a:latin typeface="+mn-lt"/>
            </a:endParaRPr>
          </a:p>
        </p:txBody>
      </p:sp>
      <p:sp>
        <p:nvSpPr>
          <p:cNvPr id="7" name="TextBox 6"/>
          <p:cNvSpPr txBox="1"/>
          <p:nvPr/>
        </p:nvSpPr>
        <p:spPr>
          <a:xfrm>
            <a:off x="5961389" y="2689392"/>
            <a:ext cx="2904003" cy="954107"/>
          </a:xfrm>
          <a:prstGeom prst="rect">
            <a:avLst/>
          </a:prstGeom>
          <a:noFill/>
        </p:spPr>
        <p:txBody>
          <a:bodyPr wrap="square" rtlCol="0">
            <a:spAutoFit/>
          </a:bodyPr>
          <a:lstStyle/>
          <a:p>
            <a:r>
              <a:rPr lang="en-GB" sz="1400" dirty="0" smtClean="0"/>
              <a:t>Some services do need to be delivered in a hospital environment, so we would expect majority of these to be in your local hospital. </a:t>
            </a:r>
          </a:p>
        </p:txBody>
      </p:sp>
      <p:sp>
        <p:nvSpPr>
          <p:cNvPr id="8" name="TextBox 7"/>
          <p:cNvSpPr txBox="1"/>
          <p:nvPr/>
        </p:nvSpPr>
        <p:spPr>
          <a:xfrm>
            <a:off x="6078686" y="4119955"/>
            <a:ext cx="2788404" cy="2031325"/>
          </a:xfrm>
          <a:prstGeom prst="rect">
            <a:avLst/>
          </a:prstGeom>
          <a:noFill/>
        </p:spPr>
        <p:txBody>
          <a:bodyPr wrap="square" rtlCol="0">
            <a:spAutoFit/>
          </a:bodyPr>
          <a:lstStyle/>
          <a:p>
            <a:r>
              <a:rPr lang="en-GB" sz="1400" dirty="0" smtClean="0"/>
              <a:t>For some services we know that outcomes are better where they are provided in fewer centres.  This could mean more successful treatment or recovery.  It may mean you may need to travel to another hospital setting, either in Northern Lincolnshire or to a specialist centre.</a:t>
            </a:r>
          </a:p>
        </p:txBody>
      </p:sp>
      <p:pic>
        <p:nvPicPr>
          <p:cNvPr id="24" name="Picture 2" descr="https://encrypted-tbn2.gstatic.com/images?q=tbn:ANd9GcRplnZ-EmCjWC_lNJbSLF91bxZF_tJye8yi_UYGCtTv3zFMoia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900" y="3864519"/>
            <a:ext cx="664386" cy="742550"/>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p:cNvSpPr txBox="1"/>
          <p:nvPr/>
        </p:nvSpPr>
        <p:spPr>
          <a:xfrm>
            <a:off x="1269388" y="4512452"/>
            <a:ext cx="792205" cy="646331"/>
          </a:xfrm>
          <a:prstGeom prst="rect">
            <a:avLst/>
          </a:prstGeom>
          <a:noFill/>
        </p:spPr>
        <p:txBody>
          <a:bodyPr wrap="none" rtlCol="0">
            <a:spAutoFit/>
          </a:bodyPr>
          <a:lstStyle/>
          <a:p>
            <a:r>
              <a:rPr lang="en-GB" dirty="0" smtClean="0">
                <a:latin typeface="+mn-lt"/>
              </a:rPr>
              <a:t>Self &amp; </a:t>
            </a:r>
          </a:p>
          <a:p>
            <a:r>
              <a:rPr lang="en-GB" dirty="0" smtClean="0">
                <a:latin typeface="+mn-lt"/>
              </a:rPr>
              <a:t>Home</a:t>
            </a:r>
          </a:p>
        </p:txBody>
      </p:sp>
      <p:sp>
        <p:nvSpPr>
          <p:cNvPr id="26" name="TextBox 25"/>
          <p:cNvSpPr txBox="1"/>
          <p:nvPr/>
        </p:nvSpPr>
        <p:spPr>
          <a:xfrm>
            <a:off x="3934009" y="5041278"/>
            <a:ext cx="952890" cy="646331"/>
          </a:xfrm>
          <a:prstGeom prst="rect">
            <a:avLst/>
          </a:prstGeom>
          <a:noFill/>
        </p:spPr>
        <p:txBody>
          <a:bodyPr wrap="none" rtlCol="0">
            <a:spAutoFit/>
          </a:bodyPr>
          <a:lstStyle/>
          <a:p>
            <a:pPr algn="ctr"/>
            <a:r>
              <a:rPr lang="en-GB" dirty="0" smtClean="0">
                <a:latin typeface="+mn-lt"/>
              </a:rPr>
              <a:t>Local </a:t>
            </a:r>
          </a:p>
          <a:p>
            <a:pPr algn="ctr"/>
            <a:r>
              <a:rPr lang="en-GB" dirty="0" smtClean="0">
                <a:latin typeface="+mn-lt"/>
              </a:rPr>
              <a:t>Hospital</a:t>
            </a:r>
          </a:p>
        </p:txBody>
      </p:sp>
      <p:sp>
        <p:nvSpPr>
          <p:cNvPr id="27" name="TextBox 26"/>
          <p:cNvSpPr txBox="1"/>
          <p:nvPr/>
        </p:nvSpPr>
        <p:spPr>
          <a:xfrm>
            <a:off x="4552955" y="6202285"/>
            <a:ext cx="2039404" cy="369332"/>
          </a:xfrm>
          <a:prstGeom prst="rect">
            <a:avLst/>
          </a:prstGeom>
          <a:noFill/>
        </p:spPr>
        <p:txBody>
          <a:bodyPr wrap="none" rtlCol="0">
            <a:spAutoFit/>
          </a:bodyPr>
          <a:lstStyle/>
          <a:p>
            <a:r>
              <a:rPr lang="en-GB" dirty="0" smtClean="0">
                <a:latin typeface="+mn-lt"/>
              </a:rPr>
              <a:t>Centralised services</a:t>
            </a:r>
          </a:p>
        </p:txBody>
      </p:sp>
      <p:cxnSp>
        <p:nvCxnSpPr>
          <p:cNvPr id="28" name="Straight Arrow Connector 27"/>
          <p:cNvCxnSpPr/>
          <p:nvPr/>
        </p:nvCxnSpPr>
        <p:spPr bwMode="auto">
          <a:xfrm flipH="1" flipV="1">
            <a:off x="5230092" y="5903655"/>
            <a:ext cx="206004" cy="244170"/>
          </a:xfrm>
          <a:prstGeom prst="straightConnector1">
            <a:avLst/>
          </a:prstGeom>
          <a:noFill/>
          <a:ln w="9525" cap="flat" cmpd="sng" algn="ctr">
            <a:solidFill>
              <a:schemeClr val="accent1"/>
            </a:solidFill>
            <a:prstDash val="solid"/>
            <a:round/>
            <a:headEnd type="none" w="med" len="med"/>
            <a:tailEnd type="triangle"/>
          </a:ln>
          <a:effectLst/>
        </p:spPr>
      </p:cxnSp>
      <p:pic>
        <p:nvPicPr>
          <p:cNvPr id="29" name="Picture 4" descr="https://encrypted-tbn0.gstatic.com/images?q=tbn:ANd9GcRmB3Jde2VHMx2rzm3Fa5NJBBzhVh4Xs5Qa6_RRLSL_jSoDNJ2Dzw"/>
          <p:cNvPicPr>
            <a:picLocks noChangeAspect="1" noChangeArrowheads="1"/>
          </p:cNvPicPr>
          <p:nvPr/>
        </p:nvPicPr>
        <p:blipFill rotWithShape="1">
          <a:blip r:embed="rId3">
            <a:extLst>
              <a:ext uri="{28A0092B-C50C-407E-A947-70E740481C1C}">
                <a14:useLocalDpi xmlns:a14="http://schemas.microsoft.com/office/drawing/2010/main" val="0"/>
              </a:ext>
            </a:extLst>
          </a:blip>
          <a:srcRect l="6844" t="3731" r="3476" b="56284"/>
          <a:stretch/>
        </p:blipFill>
        <p:spPr bwMode="auto">
          <a:xfrm>
            <a:off x="2261431" y="3990760"/>
            <a:ext cx="1403188" cy="888686"/>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6" descr="https://encrypted-tbn2.gstatic.com/images?q=tbn:ANd9GcQdMOrP-nuiUiBfXZzPRmvor1dMwmQ0uq1Lmp-uT6J7DlJ8hAy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45603" y="3814297"/>
            <a:ext cx="876167" cy="1226981"/>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p:cNvSpPr txBox="1"/>
          <p:nvPr/>
        </p:nvSpPr>
        <p:spPr>
          <a:xfrm>
            <a:off x="2350977" y="4974117"/>
            <a:ext cx="1276311" cy="369332"/>
          </a:xfrm>
          <a:prstGeom prst="rect">
            <a:avLst/>
          </a:prstGeom>
          <a:noFill/>
        </p:spPr>
        <p:txBody>
          <a:bodyPr wrap="none" rtlCol="0">
            <a:spAutoFit/>
          </a:bodyPr>
          <a:lstStyle/>
          <a:p>
            <a:pPr algn="ctr"/>
            <a:r>
              <a:rPr lang="en-GB" dirty="0" smtClean="0">
                <a:latin typeface="+mn-lt"/>
              </a:rPr>
              <a:t>Community</a:t>
            </a:r>
          </a:p>
        </p:txBody>
      </p:sp>
      <p:sp>
        <p:nvSpPr>
          <p:cNvPr id="19" name="TextBox 18"/>
          <p:cNvSpPr txBox="1"/>
          <p:nvPr/>
        </p:nvSpPr>
        <p:spPr>
          <a:xfrm>
            <a:off x="355832" y="1422761"/>
            <a:ext cx="1670164" cy="1600438"/>
          </a:xfrm>
          <a:prstGeom prst="rect">
            <a:avLst/>
          </a:prstGeom>
          <a:noFill/>
        </p:spPr>
        <p:txBody>
          <a:bodyPr wrap="square" rtlCol="0">
            <a:spAutoFit/>
          </a:bodyPr>
          <a:lstStyle/>
          <a:p>
            <a:r>
              <a:rPr lang="en-GB" sz="1400" dirty="0" smtClean="0"/>
              <a:t>We want to encourage you to manage your own health and wellbeing where it is safe and appropriate </a:t>
            </a:r>
          </a:p>
        </p:txBody>
      </p:sp>
      <p:sp>
        <p:nvSpPr>
          <p:cNvPr id="32" name="Oval 31"/>
          <p:cNvSpPr/>
          <p:nvPr/>
        </p:nvSpPr>
        <p:spPr bwMode="auto">
          <a:xfrm>
            <a:off x="1080913" y="2322858"/>
            <a:ext cx="4444863" cy="4420594"/>
          </a:xfrm>
          <a:prstGeom prst="ellipse">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91440" tIns="91440" rIns="91440" bIns="91440" numCol="1" rtlCol="0" anchor="t" anchorCtr="0" compatLnSpc="1">
            <a:prstTxWarp prst="textNoShape">
              <a:avLst/>
            </a:prstTxWarp>
            <a:noAutofit/>
          </a:bodyPr>
          <a:lstStyle/>
          <a:p>
            <a:pPr marL="0" marR="0" indent="0" algn="ctr" defTabSz="889000" rtl="0" eaLnBrk="1" fontAlgn="base" latinLnBrk="0" hangingPunct="1"/>
            <a:endParaRPr kumimoji="0" lang="en-GB" sz="1400" b="0" i="0" u="none" strike="noStrike" cap="none" normalizeH="0" baseline="0" dirty="0" smtClean="0">
              <a:solidFill>
                <a:schemeClr val="tx1"/>
              </a:solidFill>
              <a:effectLst/>
              <a:latin typeface="+mn-lt"/>
              <a:cs typeface="+mn-cs"/>
            </a:endParaRPr>
          </a:p>
        </p:txBody>
      </p:sp>
      <p:sp>
        <p:nvSpPr>
          <p:cNvPr id="33" name="Oval 32"/>
          <p:cNvSpPr/>
          <p:nvPr/>
        </p:nvSpPr>
        <p:spPr bwMode="auto">
          <a:xfrm>
            <a:off x="1075959" y="2459345"/>
            <a:ext cx="4298566" cy="4186364"/>
          </a:xfrm>
          <a:prstGeom prst="ellipse">
            <a:avLst/>
          </a:prstGeom>
          <a:solidFill>
            <a:schemeClr val="bg1"/>
          </a:solidFill>
          <a:ln w="9525" cap="flat" cmpd="sng" algn="ctr">
            <a:solidFill>
              <a:schemeClr val="accent1"/>
            </a:solidFill>
            <a:prstDash val="solid"/>
            <a:round/>
            <a:headEnd type="none" w="med" len="med"/>
            <a:tailEnd type="none" w="med" len="med"/>
          </a:ln>
          <a:effectLst/>
        </p:spPr>
        <p:txBody>
          <a:bodyPr vert="horz" wrap="square" lIns="91440" tIns="91440" rIns="91440" bIns="91440" numCol="1" rtlCol="0" anchor="t" anchorCtr="0" compatLnSpc="1">
            <a:prstTxWarp prst="textNoShape">
              <a:avLst/>
            </a:prstTxWarp>
            <a:noAutofit/>
          </a:bodyPr>
          <a:lstStyle/>
          <a:p>
            <a:pPr marL="0" marR="0" indent="0" algn="ctr" defTabSz="889000" rtl="0" eaLnBrk="1" fontAlgn="base" latinLnBrk="0" hangingPunct="1"/>
            <a:endParaRPr kumimoji="0" lang="en-GB" sz="1400" b="0" i="0" u="none" strike="noStrike" cap="none" normalizeH="0" baseline="0" dirty="0" smtClean="0">
              <a:solidFill>
                <a:schemeClr val="tx1"/>
              </a:solidFill>
              <a:effectLst/>
              <a:latin typeface="+mn-lt"/>
              <a:cs typeface="+mn-cs"/>
            </a:endParaRPr>
          </a:p>
        </p:txBody>
      </p:sp>
      <p:sp>
        <p:nvSpPr>
          <p:cNvPr id="34" name="Oval 33"/>
          <p:cNvSpPr/>
          <p:nvPr/>
        </p:nvSpPr>
        <p:spPr bwMode="auto">
          <a:xfrm>
            <a:off x="1080913" y="3023199"/>
            <a:ext cx="3037398" cy="3206840"/>
          </a:xfrm>
          <a:prstGeom prst="ellipse">
            <a:avLst/>
          </a:prstGeom>
          <a:solidFill>
            <a:schemeClr val="bg1"/>
          </a:solidFill>
          <a:ln w="31750" cap="flat" cmpd="sng" algn="ctr">
            <a:solidFill>
              <a:schemeClr val="accent1"/>
            </a:solidFill>
            <a:prstDash val="solid"/>
            <a:round/>
            <a:headEnd type="none" w="med" len="med"/>
            <a:tailEnd type="none" w="med" len="med"/>
          </a:ln>
          <a:effectLst/>
        </p:spPr>
        <p:txBody>
          <a:bodyPr vert="horz" wrap="square" lIns="91440" tIns="91440" rIns="91440" bIns="91440" numCol="1" rtlCol="0" anchor="t" anchorCtr="0" compatLnSpc="1">
            <a:prstTxWarp prst="textNoShape">
              <a:avLst/>
            </a:prstTxWarp>
            <a:noAutofit/>
          </a:bodyPr>
          <a:lstStyle/>
          <a:p>
            <a:pPr marL="0" marR="0" indent="0" algn="ctr" defTabSz="889000" rtl="0" eaLnBrk="1" fontAlgn="base" latinLnBrk="0" hangingPunct="1"/>
            <a:endParaRPr kumimoji="0" lang="en-GB" sz="1400" b="0" i="0" u="none" strike="noStrike" cap="none" normalizeH="0" baseline="0" dirty="0" smtClean="0">
              <a:solidFill>
                <a:schemeClr val="tx1"/>
              </a:solidFill>
              <a:effectLst/>
              <a:latin typeface="+mn-lt"/>
              <a:cs typeface="+mn-cs"/>
            </a:endParaRPr>
          </a:p>
        </p:txBody>
      </p:sp>
      <p:sp>
        <p:nvSpPr>
          <p:cNvPr id="35" name="Oval 34"/>
          <p:cNvSpPr/>
          <p:nvPr/>
        </p:nvSpPr>
        <p:spPr bwMode="auto">
          <a:xfrm>
            <a:off x="1080913" y="3791123"/>
            <a:ext cx="1329769" cy="1441751"/>
          </a:xfrm>
          <a:prstGeom prst="ellipse">
            <a:avLst/>
          </a:prstGeom>
          <a:solidFill>
            <a:schemeClr val="bg1"/>
          </a:solidFill>
          <a:ln w="28575" cap="flat" cmpd="sng" algn="ctr">
            <a:solidFill>
              <a:schemeClr val="accent1"/>
            </a:solidFill>
            <a:prstDash val="solid"/>
            <a:round/>
            <a:headEnd type="none" w="med" len="med"/>
            <a:tailEnd type="none" w="med" len="med"/>
          </a:ln>
          <a:effectLst/>
        </p:spPr>
        <p:txBody>
          <a:bodyPr vert="horz" wrap="square" lIns="91440" tIns="91440" rIns="91440" bIns="91440" numCol="1" rtlCol="0" anchor="t" anchorCtr="0" compatLnSpc="1">
            <a:prstTxWarp prst="textNoShape">
              <a:avLst/>
            </a:prstTxWarp>
            <a:noAutofit/>
          </a:bodyPr>
          <a:lstStyle/>
          <a:p>
            <a:pPr marL="0" marR="0" indent="0" algn="ctr" defTabSz="889000" rtl="0" eaLnBrk="1" fontAlgn="base" latinLnBrk="0" hangingPunct="1"/>
            <a:endParaRPr kumimoji="0" lang="en-GB" sz="1400" b="0" i="0" u="none" strike="noStrike" cap="none" normalizeH="0" baseline="0" dirty="0" smtClean="0">
              <a:solidFill>
                <a:schemeClr val="tx1"/>
              </a:solidFill>
              <a:effectLst/>
              <a:latin typeface="+mn-lt"/>
              <a:cs typeface="+mn-cs"/>
            </a:endParaRPr>
          </a:p>
        </p:txBody>
      </p:sp>
      <p:pic>
        <p:nvPicPr>
          <p:cNvPr id="36" name="Picture 2" descr="https://encrypted-tbn2.gstatic.com/images?q=tbn:ANd9GcRplnZ-EmCjWC_lNJbSLF91bxZF_tJye8yi_UYGCtTv3zFMoia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3297" y="3938611"/>
            <a:ext cx="664386" cy="742550"/>
          </a:xfrm>
          <a:prstGeom prst="rect">
            <a:avLst/>
          </a:prstGeom>
          <a:noFill/>
          <a:extLst>
            <a:ext uri="{909E8E84-426E-40DD-AFC4-6F175D3DCCD1}">
              <a14:hiddenFill xmlns:a14="http://schemas.microsoft.com/office/drawing/2010/main">
                <a:solidFill>
                  <a:srgbClr val="FFFFFF"/>
                </a:solidFill>
              </a14:hiddenFill>
            </a:ext>
          </a:extLst>
        </p:spPr>
      </p:pic>
      <p:sp>
        <p:nvSpPr>
          <p:cNvPr id="37" name="TextBox 36"/>
          <p:cNvSpPr txBox="1"/>
          <p:nvPr/>
        </p:nvSpPr>
        <p:spPr>
          <a:xfrm>
            <a:off x="1349694" y="4607069"/>
            <a:ext cx="792205" cy="646331"/>
          </a:xfrm>
          <a:prstGeom prst="rect">
            <a:avLst/>
          </a:prstGeom>
          <a:noFill/>
        </p:spPr>
        <p:txBody>
          <a:bodyPr wrap="none" rtlCol="0">
            <a:spAutoFit/>
          </a:bodyPr>
          <a:lstStyle/>
          <a:p>
            <a:r>
              <a:rPr lang="en-GB" dirty="0" smtClean="0">
                <a:latin typeface="+mn-lt"/>
              </a:rPr>
              <a:t>Self &amp; </a:t>
            </a:r>
          </a:p>
          <a:p>
            <a:r>
              <a:rPr lang="en-GB" dirty="0" smtClean="0">
                <a:latin typeface="+mn-lt"/>
              </a:rPr>
              <a:t>Home</a:t>
            </a:r>
          </a:p>
        </p:txBody>
      </p:sp>
      <p:sp>
        <p:nvSpPr>
          <p:cNvPr id="38" name="TextBox 37"/>
          <p:cNvSpPr txBox="1"/>
          <p:nvPr/>
        </p:nvSpPr>
        <p:spPr>
          <a:xfrm>
            <a:off x="4104287" y="5115370"/>
            <a:ext cx="952890" cy="646331"/>
          </a:xfrm>
          <a:prstGeom prst="rect">
            <a:avLst/>
          </a:prstGeom>
          <a:noFill/>
        </p:spPr>
        <p:txBody>
          <a:bodyPr wrap="none" rtlCol="0">
            <a:spAutoFit/>
          </a:bodyPr>
          <a:lstStyle/>
          <a:p>
            <a:pPr algn="ctr"/>
            <a:r>
              <a:rPr lang="en-GB" dirty="0" smtClean="0">
                <a:latin typeface="+mn-lt"/>
              </a:rPr>
              <a:t>Local </a:t>
            </a:r>
          </a:p>
          <a:p>
            <a:pPr algn="ctr"/>
            <a:r>
              <a:rPr lang="en-GB" dirty="0" smtClean="0">
                <a:latin typeface="+mn-lt"/>
              </a:rPr>
              <a:t>Hospital</a:t>
            </a:r>
          </a:p>
        </p:txBody>
      </p:sp>
      <p:pic>
        <p:nvPicPr>
          <p:cNvPr id="39" name="Picture 4" descr="https://encrypted-tbn0.gstatic.com/images?q=tbn:ANd9GcRmB3Jde2VHMx2rzm3Fa5NJBBzhVh4Xs5Qa6_RRLSL_jSoDNJ2Dzw"/>
          <p:cNvPicPr>
            <a:picLocks noChangeAspect="1" noChangeArrowheads="1"/>
          </p:cNvPicPr>
          <p:nvPr/>
        </p:nvPicPr>
        <p:blipFill rotWithShape="1">
          <a:blip r:embed="rId3">
            <a:extLst>
              <a:ext uri="{28A0092B-C50C-407E-A947-70E740481C1C}">
                <a14:useLocalDpi xmlns:a14="http://schemas.microsoft.com/office/drawing/2010/main" val="0"/>
              </a:ext>
            </a:extLst>
          </a:blip>
          <a:srcRect l="6844" t="3731" r="3476" b="56284"/>
          <a:stretch/>
        </p:blipFill>
        <p:spPr bwMode="auto">
          <a:xfrm>
            <a:off x="2431709" y="4064852"/>
            <a:ext cx="1403188" cy="888686"/>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6" descr="https://encrypted-tbn2.gstatic.com/images?q=tbn:ANd9GcQdMOrP-nuiUiBfXZzPRmvor1dMwmQ0uq1Lmp-uT6J7DlJ8hAy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5881" y="3888389"/>
            <a:ext cx="876167" cy="1226981"/>
          </a:xfrm>
          <a:prstGeom prst="rect">
            <a:avLst/>
          </a:prstGeom>
          <a:noFill/>
          <a:extLst>
            <a:ext uri="{909E8E84-426E-40DD-AFC4-6F175D3DCCD1}">
              <a14:hiddenFill xmlns:a14="http://schemas.microsoft.com/office/drawing/2010/main">
                <a:solidFill>
                  <a:srgbClr val="FFFFFF"/>
                </a:solidFill>
              </a14:hiddenFill>
            </a:ext>
          </a:extLst>
        </p:spPr>
      </p:pic>
      <p:sp>
        <p:nvSpPr>
          <p:cNvPr id="41" name="TextBox 40"/>
          <p:cNvSpPr txBox="1"/>
          <p:nvPr/>
        </p:nvSpPr>
        <p:spPr>
          <a:xfrm>
            <a:off x="2521255" y="5048209"/>
            <a:ext cx="1276311" cy="369332"/>
          </a:xfrm>
          <a:prstGeom prst="rect">
            <a:avLst/>
          </a:prstGeom>
          <a:noFill/>
        </p:spPr>
        <p:txBody>
          <a:bodyPr wrap="none" rtlCol="0">
            <a:spAutoFit/>
          </a:bodyPr>
          <a:lstStyle/>
          <a:p>
            <a:pPr algn="ctr"/>
            <a:r>
              <a:rPr lang="en-GB" dirty="0" smtClean="0">
                <a:latin typeface="+mn-lt"/>
              </a:rPr>
              <a:t>Community</a:t>
            </a:r>
          </a:p>
        </p:txBody>
      </p:sp>
    </p:spTree>
    <p:extLst>
      <p:ext uri="{BB962C8B-B14F-4D97-AF65-F5344CB8AC3E}">
        <p14:creationId xmlns:p14="http://schemas.microsoft.com/office/powerpoint/2010/main" val="861976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580926"/>
          </a:xfrm>
        </p:spPr>
        <p:txBody>
          <a:bodyPr>
            <a:noAutofit/>
          </a:bodyPr>
          <a:lstStyle/>
          <a:p>
            <a:pPr algn="l"/>
            <a:r>
              <a:rPr lang="en-GB" sz="3600" dirty="0" smtClean="0"/>
              <a:t>Key Messages</a:t>
            </a:r>
            <a:endParaRPr lang="en-GB" sz="3600" dirty="0"/>
          </a:p>
        </p:txBody>
      </p:sp>
      <p:graphicFrame>
        <p:nvGraphicFramePr>
          <p:cNvPr id="4" name="Diagram 3"/>
          <p:cNvGraphicFramePr/>
          <p:nvPr>
            <p:extLst>
              <p:ext uri="{D42A27DB-BD31-4B8C-83A1-F6EECF244321}">
                <p14:modId xmlns:p14="http://schemas.microsoft.com/office/powerpoint/2010/main" val="2303688872"/>
              </p:ext>
            </p:extLst>
          </p:nvPr>
        </p:nvGraphicFramePr>
        <p:xfrm>
          <a:off x="683568" y="1556792"/>
          <a:ext cx="7704856"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40994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Object 35" hidden="1"/>
          <p:cNvGraphicFramePr>
            <a:graphicFrameLocks noChangeAspect="1"/>
          </p:cNvGraphicFramePr>
          <p:nvPr>
            <p:custDataLst>
              <p:tags r:id="rId2"/>
            </p:custDataLst>
          </p:nvPr>
        </p:nvGraphicFramePr>
        <p:xfrm>
          <a:off x="353046" y="1591"/>
          <a:ext cx="1352" cy="1587"/>
        </p:xfrm>
        <a:graphic>
          <a:graphicData uri="http://schemas.openxmlformats.org/presentationml/2006/ole">
            <mc:AlternateContent xmlns:mc="http://schemas.openxmlformats.org/markup-compatibility/2006">
              <mc:Choice xmlns:v="urn:schemas-microsoft-com:vml" Requires="v">
                <p:oleObj spid="_x0000_s2052" name="think-cell Slide" r:id="rId4" imgW="360" imgH="360" progId="TCLayout.ActiveDocument.1">
                  <p:embed/>
                </p:oleObj>
              </mc:Choice>
              <mc:Fallback>
                <p:oleObj name="think-cell Slide" r:id="rId4" imgW="360" imgH="36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3046" y="1591"/>
                        <a:ext cx="1352"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 name="ValueChainHeader"/>
          <p:cNvSpPr>
            <a:spLocks noChangeArrowheads="1"/>
          </p:cNvSpPr>
          <p:nvPr/>
        </p:nvSpPr>
        <p:spPr bwMode="gray">
          <a:xfrm>
            <a:off x="4664049" y="1912862"/>
            <a:ext cx="730184" cy="578958"/>
          </a:xfrm>
          <a:prstGeom prst="chevron">
            <a:avLst>
              <a:gd name="adj" fmla="val 28363"/>
            </a:avLst>
          </a:prstGeom>
          <a:solidFill>
            <a:schemeClr val="tx2"/>
          </a:solidFill>
          <a:ln w="9525" algn="ctr">
            <a:solidFill>
              <a:schemeClr val="bg1"/>
            </a:solidFill>
            <a:miter lim="800000"/>
            <a:headEnd/>
            <a:tailEnd/>
          </a:ln>
        </p:spPr>
        <p:txBody>
          <a:bodyPr wrap="none" lIns="0" tIns="91440" rIns="0" bIns="91440" anchor="ctr"/>
          <a:lstStyle/>
          <a:p>
            <a:pPr algn="ctr" eaLnBrk="0" hangingPunct="0"/>
            <a:r>
              <a:rPr lang="en-GB" sz="1600" b="1" dirty="0">
                <a:solidFill>
                  <a:srgbClr val="FFFFFF"/>
                </a:solidFill>
                <a:latin typeface="Arial" pitchFamily="34" charset="0"/>
                <a:cs typeface="Arial" pitchFamily="34" charset="0"/>
              </a:rPr>
              <a:t>Apr</a:t>
            </a:r>
          </a:p>
        </p:txBody>
      </p:sp>
      <p:sp>
        <p:nvSpPr>
          <p:cNvPr id="55" name="Pentagon 54"/>
          <p:cNvSpPr/>
          <p:nvPr/>
        </p:nvSpPr>
        <p:spPr bwMode="auto">
          <a:xfrm>
            <a:off x="1641588" y="3010940"/>
            <a:ext cx="1480939" cy="1801757"/>
          </a:xfrm>
          <a:prstGeom prst="homePlate">
            <a:avLst>
              <a:gd name="adj" fmla="val 15526"/>
            </a:avLst>
          </a:prstGeom>
          <a:solidFill>
            <a:srgbClr val="5BAD82"/>
          </a:solidFill>
          <a:ln w="9525" cap="flat" cmpd="sng" algn="ctr">
            <a:solidFill>
              <a:srgbClr val="5BAD82"/>
            </a:solidFill>
            <a:prstDash val="solid"/>
            <a:round/>
            <a:headEnd type="none" w="med" len="med"/>
            <a:tailEnd type="none" w="med" len="med"/>
          </a:ln>
          <a:effectLst/>
        </p:spPr>
        <p:txBody>
          <a:bodyPr vert="horz" wrap="square" lIns="91440" tIns="91440" rIns="91440" bIns="91440" numCol="1" rtlCol="0" anchor="ctr" anchorCtr="0" compatLnSpc="1">
            <a:prstTxWarp prst="textNoShape">
              <a:avLst/>
            </a:prstTxWarp>
            <a:noAutofit/>
          </a:bodyPr>
          <a:lstStyle/>
          <a:p>
            <a:pPr algn="ctr" defTabSz="889000"/>
            <a:r>
              <a:rPr lang="en-GB" sz="1400" b="1" dirty="0">
                <a:solidFill>
                  <a:schemeClr val="bg1"/>
                </a:solidFill>
                <a:latin typeface="+mn-lt"/>
                <a:cs typeface="+mn-cs"/>
              </a:rPr>
              <a:t>Refine high level themes / </a:t>
            </a:r>
            <a:r>
              <a:rPr lang="en-GB" sz="1400" b="1" dirty="0" smtClean="0">
                <a:solidFill>
                  <a:schemeClr val="bg1"/>
                </a:solidFill>
                <a:latin typeface="+mn-lt"/>
                <a:cs typeface="+mn-cs"/>
              </a:rPr>
              <a:t>service models for public engagement</a:t>
            </a:r>
            <a:endParaRPr lang="en-GB" sz="1400" b="1" dirty="0">
              <a:solidFill>
                <a:schemeClr val="bg1"/>
              </a:solidFill>
              <a:latin typeface="+mn-lt"/>
              <a:cs typeface="+mn-cs"/>
            </a:endParaRPr>
          </a:p>
        </p:txBody>
      </p:sp>
      <p:sp>
        <p:nvSpPr>
          <p:cNvPr id="2" name="Title 1"/>
          <p:cNvSpPr>
            <a:spLocks noGrp="1"/>
          </p:cNvSpPr>
          <p:nvPr>
            <p:ph type="title"/>
          </p:nvPr>
        </p:nvSpPr>
        <p:spPr>
          <a:xfrm>
            <a:off x="973603" y="188640"/>
            <a:ext cx="6377354" cy="831600"/>
          </a:xfrm>
          <a:noFill/>
          <a:ln>
            <a:noFill/>
          </a:ln>
        </p:spPr>
        <p:txBody>
          <a:bodyPr>
            <a:normAutofit/>
          </a:bodyPr>
          <a:lstStyle/>
          <a:p>
            <a:r>
              <a:rPr lang="en-GB" sz="3600" dirty="0" smtClean="0">
                <a:latin typeface="Arial"/>
              </a:rPr>
              <a:t>Programme Timeline</a:t>
            </a:r>
            <a:endParaRPr lang="en-GB" sz="3600" dirty="0">
              <a:latin typeface="Arial"/>
            </a:endParaRPr>
          </a:p>
        </p:txBody>
      </p:sp>
      <p:sp>
        <p:nvSpPr>
          <p:cNvPr id="6" name="ValueChainStarter"/>
          <p:cNvSpPr>
            <a:spLocks noChangeArrowheads="1"/>
          </p:cNvSpPr>
          <p:nvPr/>
        </p:nvSpPr>
        <p:spPr bwMode="gray">
          <a:xfrm>
            <a:off x="384459" y="1912865"/>
            <a:ext cx="677403" cy="578959"/>
          </a:xfrm>
          <a:prstGeom prst="homePlate">
            <a:avLst>
              <a:gd name="adj" fmla="val 28363"/>
            </a:avLst>
          </a:prstGeom>
          <a:solidFill>
            <a:schemeClr val="tx2"/>
          </a:solidFill>
          <a:ln w="9525" algn="ctr">
            <a:solidFill>
              <a:schemeClr val="bg1"/>
            </a:solidFill>
            <a:miter lim="800000"/>
            <a:headEnd/>
            <a:tailEnd/>
          </a:ln>
        </p:spPr>
        <p:txBody>
          <a:bodyPr lIns="0" tIns="91440" rIns="0" bIns="91440" anchor="ctr"/>
          <a:lstStyle/>
          <a:p>
            <a:pPr algn="ctr" eaLnBrk="0" hangingPunct="0"/>
            <a:r>
              <a:rPr lang="en-GB" sz="1600" b="1" dirty="0">
                <a:solidFill>
                  <a:srgbClr val="FFFFFF"/>
                </a:solidFill>
                <a:latin typeface="Arial" pitchFamily="34" charset="0"/>
                <a:cs typeface="Arial" pitchFamily="34" charset="0"/>
              </a:rPr>
              <a:t>Sept</a:t>
            </a:r>
          </a:p>
        </p:txBody>
      </p:sp>
      <p:sp>
        <p:nvSpPr>
          <p:cNvPr id="8" name="ValueChainHeader"/>
          <p:cNvSpPr>
            <a:spLocks noChangeArrowheads="1"/>
          </p:cNvSpPr>
          <p:nvPr/>
        </p:nvSpPr>
        <p:spPr bwMode="gray">
          <a:xfrm>
            <a:off x="945745" y="1912862"/>
            <a:ext cx="714413" cy="578958"/>
          </a:xfrm>
          <a:prstGeom prst="chevron">
            <a:avLst>
              <a:gd name="adj" fmla="val 28363"/>
            </a:avLst>
          </a:prstGeom>
          <a:solidFill>
            <a:schemeClr val="tx2"/>
          </a:solidFill>
          <a:ln w="9525" algn="ctr">
            <a:solidFill>
              <a:schemeClr val="bg1"/>
            </a:solidFill>
            <a:miter lim="800000"/>
            <a:headEnd/>
            <a:tailEnd/>
          </a:ln>
        </p:spPr>
        <p:txBody>
          <a:bodyPr lIns="0" tIns="91440" rIns="0" bIns="91440" anchor="ctr"/>
          <a:lstStyle/>
          <a:p>
            <a:pPr algn="ctr" eaLnBrk="0" hangingPunct="0"/>
            <a:r>
              <a:rPr lang="en-GB" sz="1600" b="1" dirty="0">
                <a:solidFill>
                  <a:srgbClr val="FFFFFF"/>
                </a:solidFill>
                <a:latin typeface="Arial" pitchFamily="34" charset="0"/>
                <a:cs typeface="Arial" pitchFamily="34" charset="0"/>
              </a:rPr>
              <a:t>Oct</a:t>
            </a:r>
          </a:p>
        </p:txBody>
      </p:sp>
      <p:sp>
        <p:nvSpPr>
          <p:cNvPr id="9" name="ValueChainHeader"/>
          <p:cNvSpPr>
            <a:spLocks noChangeArrowheads="1"/>
          </p:cNvSpPr>
          <p:nvPr/>
        </p:nvSpPr>
        <p:spPr bwMode="gray">
          <a:xfrm>
            <a:off x="1534316" y="1912862"/>
            <a:ext cx="736850" cy="578958"/>
          </a:xfrm>
          <a:prstGeom prst="chevron">
            <a:avLst>
              <a:gd name="adj" fmla="val 28363"/>
            </a:avLst>
          </a:prstGeom>
          <a:solidFill>
            <a:schemeClr val="tx2"/>
          </a:solidFill>
          <a:ln w="9525" algn="ctr">
            <a:solidFill>
              <a:schemeClr val="bg1"/>
            </a:solidFill>
            <a:miter lim="800000"/>
            <a:headEnd/>
            <a:tailEnd/>
          </a:ln>
        </p:spPr>
        <p:txBody>
          <a:bodyPr lIns="0" tIns="91440" rIns="0" bIns="91440" anchor="ctr"/>
          <a:lstStyle/>
          <a:p>
            <a:pPr algn="ctr" eaLnBrk="0" hangingPunct="0"/>
            <a:r>
              <a:rPr lang="en-GB" sz="1600" b="1" dirty="0">
                <a:solidFill>
                  <a:srgbClr val="FFFFFF"/>
                </a:solidFill>
                <a:latin typeface="Arial" pitchFamily="34" charset="0"/>
                <a:cs typeface="Arial" pitchFamily="34" charset="0"/>
              </a:rPr>
              <a:t>Nov</a:t>
            </a:r>
          </a:p>
        </p:txBody>
      </p:sp>
      <p:sp>
        <p:nvSpPr>
          <p:cNvPr id="10" name="ValueChainHeader"/>
          <p:cNvSpPr>
            <a:spLocks noChangeArrowheads="1"/>
          </p:cNvSpPr>
          <p:nvPr/>
        </p:nvSpPr>
        <p:spPr bwMode="gray">
          <a:xfrm>
            <a:off x="2138230" y="1912862"/>
            <a:ext cx="758800" cy="578958"/>
          </a:xfrm>
          <a:prstGeom prst="chevron">
            <a:avLst>
              <a:gd name="adj" fmla="val 28363"/>
            </a:avLst>
          </a:prstGeom>
          <a:solidFill>
            <a:schemeClr val="tx2"/>
          </a:solidFill>
          <a:ln w="9525" algn="ctr">
            <a:solidFill>
              <a:schemeClr val="bg1"/>
            </a:solidFill>
            <a:miter lim="800000"/>
            <a:headEnd/>
            <a:tailEnd/>
          </a:ln>
        </p:spPr>
        <p:txBody>
          <a:bodyPr lIns="0" tIns="91440" rIns="0" bIns="91440" anchor="ctr"/>
          <a:lstStyle/>
          <a:p>
            <a:pPr algn="ctr" eaLnBrk="0" hangingPunct="0"/>
            <a:r>
              <a:rPr lang="en-GB" sz="1600" b="1" dirty="0">
                <a:solidFill>
                  <a:srgbClr val="FFFFFF"/>
                </a:solidFill>
                <a:latin typeface="Arial" pitchFamily="34" charset="0"/>
                <a:cs typeface="Arial" pitchFamily="34" charset="0"/>
              </a:rPr>
              <a:t>Dec</a:t>
            </a:r>
          </a:p>
        </p:txBody>
      </p:sp>
      <p:sp>
        <p:nvSpPr>
          <p:cNvPr id="16" name="ValueChainHeader"/>
          <p:cNvSpPr>
            <a:spLocks noChangeArrowheads="1"/>
          </p:cNvSpPr>
          <p:nvPr/>
        </p:nvSpPr>
        <p:spPr bwMode="gray">
          <a:xfrm>
            <a:off x="2766950" y="1912862"/>
            <a:ext cx="754337" cy="578958"/>
          </a:xfrm>
          <a:prstGeom prst="chevron">
            <a:avLst>
              <a:gd name="adj" fmla="val 28363"/>
            </a:avLst>
          </a:prstGeom>
          <a:solidFill>
            <a:schemeClr val="tx2"/>
          </a:solidFill>
          <a:ln w="9525" algn="ctr">
            <a:solidFill>
              <a:schemeClr val="bg1"/>
            </a:solidFill>
            <a:miter lim="800000"/>
            <a:headEnd/>
            <a:tailEnd/>
          </a:ln>
        </p:spPr>
        <p:txBody>
          <a:bodyPr wrap="none" lIns="0" tIns="91440" rIns="0" bIns="91440" anchor="ctr"/>
          <a:lstStyle/>
          <a:p>
            <a:pPr algn="ctr" eaLnBrk="0" hangingPunct="0"/>
            <a:r>
              <a:rPr lang="en-GB" sz="1600" b="1" dirty="0">
                <a:solidFill>
                  <a:srgbClr val="FFFFFF"/>
                </a:solidFill>
                <a:latin typeface="Arial" pitchFamily="34" charset="0"/>
                <a:cs typeface="Arial" pitchFamily="34" charset="0"/>
              </a:rPr>
              <a:t>Jan</a:t>
            </a:r>
          </a:p>
        </p:txBody>
      </p:sp>
      <p:sp>
        <p:nvSpPr>
          <p:cNvPr id="28" name="ValueChainHeader"/>
          <p:cNvSpPr>
            <a:spLocks noChangeArrowheads="1"/>
          </p:cNvSpPr>
          <p:nvPr/>
        </p:nvSpPr>
        <p:spPr bwMode="gray">
          <a:xfrm>
            <a:off x="3401139" y="1912862"/>
            <a:ext cx="761141" cy="578958"/>
          </a:xfrm>
          <a:prstGeom prst="chevron">
            <a:avLst>
              <a:gd name="adj" fmla="val 28363"/>
            </a:avLst>
          </a:prstGeom>
          <a:solidFill>
            <a:schemeClr val="tx2"/>
          </a:solidFill>
          <a:ln w="9525" algn="ctr">
            <a:solidFill>
              <a:schemeClr val="bg1"/>
            </a:solidFill>
            <a:miter lim="800000"/>
            <a:headEnd/>
            <a:tailEnd/>
          </a:ln>
        </p:spPr>
        <p:txBody>
          <a:bodyPr wrap="none" lIns="0" tIns="91440" rIns="0" bIns="91440" anchor="ctr"/>
          <a:lstStyle/>
          <a:p>
            <a:pPr algn="ctr" eaLnBrk="0" hangingPunct="0"/>
            <a:r>
              <a:rPr lang="en-GB" sz="1600" b="1" dirty="0">
                <a:solidFill>
                  <a:srgbClr val="FFFFFF"/>
                </a:solidFill>
                <a:latin typeface="Arial" pitchFamily="34" charset="0"/>
                <a:cs typeface="Arial" pitchFamily="34" charset="0"/>
              </a:rPr>
              <a:t>Feb</a:t>
            </a:r>
          </a:p>
        </p:txBody>
      </p:sp>
      <p:sp>
        <p:nvSpPr>
          <p:cNvPr id="32" name="ValueChainHeader"/>
          <p:cNvSpPr>
            <a:spLocks noChangeArrowheads="1"/>
          </p:cNvSpPr>
          <p:nvPr/>
        </p:nvSpPr>
        <p:spPr bwMode="gray">
          <a:xfrm>
            <a:off x="4029079" y="1912862"/>
            <a:ext cx="755118" cy="578958"/>
          </a:xfrm>
          <a:prstGeom prst="chevron">
            <a:avLst>
              <a:gd name="adj" fmla="val 28363"/>
            </a:avLst>
          </a:prstGeom>
          <a:solidFill>
            <a:schemeClr val="tx2"/>
          </a:solidFill>
          <a:ln w="9525" algn="ctr">
            <a:solidFill>
              <a:schemeClr val="bg1"/>
            </a:solidFill>
            <a:miter lim="800000"/>
            <a:headEnd/>
            <a:tailEnd/>
          </a:ln>
        </p:spPr>
        <p:txBody>
          <a:bodyPr wrap="none" lIns="0" tIns="91440" rIns="0" bIns="91440" anchor="ctr"/>
          <a:lstStyle/>
          <a:p>
            <a:pPr algn="ctr" eaLnBrk="0" hangingPunct="0"/>
            <a:r>
              <a:rPr lang="en-GB" sz="1600" b="1" dirty="0">
                <a:solidFill>
                  <a:srgbClr val="FFFFFF"/>
                </a:solidFill>
                <a:latin typeface="Arial" pitchFamily="34" charset="0"/>
                <a:cs typeface="Arial" pitchFamily="34" charset="0"/>
              </a:rPr>
              <a:t>Mar</a:t>
            </a:r>
          </a:p>
        </p:txBody>
      </p:sp>
      <p:sp>
        <p:nvSpPr>
          <p:cNvPr id="27" name="Pentagon 26"/>
          <p:cNvSpPr/>
          <p:nvPr/>
        </p:nvSpPr>
        <p:spPr bwMode="auto">
          <a:xfrm>
            <a:off x="384458" y="3078828"/>
            <a:ext cx="1338879" cy="894365"/>
          </a:xfrm>
          <a:prstGeom prst="homePlate">
            <a:avLst>
              <a:gd name="adj" fmla="val 25814"/>
            </a:avLst>
          </a:prstGeom>
          <a:solidFill>
            <a:srgbClr val="177B57"/>
          </a:solidFill>
          <a:ln w="9525" cap="flat" cmpd="sng" algn="ctr">
            <a:solidFill>
              <a:srgbClr val="177B57"/>
            </a:solidFill>
            <a:prstDash val="solid"/>
            <a:round/>
            <a:headEnd type="none" w="med" len="med"/>
            <a:tailEnd type="none" w="med" len="med"/>
          </a:ln>
          <a:effectLst/>
        </p:spPr>
        <p:txBody>
          <a:bodyPr vert="horz" wrap="square" lIns="91440" tIns="91440" rIns="91440" bIns="91440" numCol="1" rtlCol="0" anchor="ctr" anchorCtr="0" compatLnSpc="1">
            <a:prstTxWarp prst="textNoShape">
              <a:avLst/>
            </a:prstTxWarp>
            <a:noAutofit/>
          </a:bodyPr>
          <a:lstStyle/>
          <a:p>
            <a:pPr algn="ctr" defTabSz="889000"/>
            <a:r>
              <a:rPr lang="en-GB" b="1" dirty="0">
                <a:solidFill>
                  <a:schemeClr val="bg1"/>
                </a:solidFill>
                <a:cs typeface="Arial" pitchFamily="34" charset="0"/>
              </a:rPr>
              <a:t>Zero-based commissioners solution</a:t>
            </a:r>
          </a:p>
        </p:txBody>
      </p:sp>
      <p:sp>
        <p:nvSpPr>
          <p:cNvPr id="34" name="Flowchart: Decision 33"/>
          <p:cNvSpPr/>
          <p:nvPr/>
        </p:nvSpPr>
        <p:spPr bwMode="auto">
          <a:xfrm>
            <a:off x="3146958" y="5625747"/>
            <a:ext cx="177621" cy="326066"/>
          </a:xfrm>
          <a:prstGeom prst="flowChartDecision">
            <a:avLst/>
          </a:prstGeom>
          <a:solidFill>
            <a:srgbClr val="C41300"/>
          </a:solidFill>
          <a:ln w="9525" cap="flat" cmpd="sng" algn="ctr">
            <a:solidFill>
              <a:srgbClr val="C41300"/>
            </a:solidFill>
            <a:prstDash val="solid"/>
            <a:round/>
            <a:headEnd type="none" w="med" len="med"/>
            <a:tailEnd type="none" w="med" len="med"/>
          </a:ln>
          <a:effectLst/>
        </p:spPr>
        <p:txBody>
          <a:bodyPr vert="horz" wrap="none" lIns="0" tIns="68579" rIns="0" bIns="68579" numCol="1" rtlCol="0" anchor="ctr" anchorCtr="0" compatLnSpc="1">
            <a:prstTxWarp prst="textNoShape">
              <a:avLst/>
            </a:prstTxWarp>
            <a:noAutofit/>
          </a:bodyPr>
          <a:lstStyle/>
          <a:p>
            <a:pPr defTabSz="889000"/>
            <a:r>
              <a:rPr lang="en-GB" sz="1050" dirty="0">
                <a:latin typeface="+mn-lt"/>
                <a:cs typeface="+mn-cs"/>
              </a:rPr>
              <a:t>        </a:t>
            </a:r>
          </a:p>
          <a:p>
            <a:pPr defTabSz="889000"/>
            <a:endParaRPr lang="en-GB" sz="1050" dirty="0">
              <a:latin typeface="+mn-lt"/>
              <a:cs typeface="+mn-cs"/>
            </a:endParaRPr>
          </a:p>
          <a:p>
            <a:pPr defTabSz="889000"/>
            <a:endParaRPr lang="en-GB" sz="1050" dirty="0">
              <a:latin typeface="+mn-lt"/>
              <a:cs typeface="+mn-cs"/>
            </a:endParaRPr>
          </a:p>
          <a:p>
            <a:pPr defTabSz="889000"/>
            <a:endParaRPr lang="en-GB" sz="1050" dirty="0">
              <a:latin typeface="+mn-lt"/>
              <a:cs typeface="+mn-cs"/>
            </a:endParaRPr>
          </a:p>
          <a:p>
            <a:pPr defTabSz="889000"/>
            <a:endParaRPr lang="en-GB" sz="1050" dirty="0">
              <a:latin typeface="+mn-lt"/>
              <a:cs typeface="+mn-cs"/>
            </a:endParaRPr>
          </a:p>
          <a:p>
            <a:pPr algn="ctr" defTabSz="889000"/>
            <a:endParaRPr lang="en-GB" sz="1050" dirty="0">
              <a:latin typeface="+mn-lt"/>
              <a:cs typeface="+mn-cs"/>
            </a:endParaRPr>
          </a:p>
          <a:p>
            <a:pPr algn="ctr" defTabSz="889000"/>
            <a:endParaRPr lang="en-GB" sz="1050" dirty="0">
              <a:latin typeface="+mn-lt"/>
              <a:cs typeface="+mn-cs"/>
            </a:endParaRPr>
          </a:p>
        </p:txBody>
      </p:sp>
      <p:sp>
        <p:nvSpPr>
          <p:cNvPr id="37" name="Flowchart: Decision 36"/>
          <p:cNvSpPr/>
          <p:nvPr/>
        </p:nvSpPr>
        <p:spPr bwMode="auto">
          <a:xfrm>
            <a:off x="5742864" y="5625747"/>
            <a:ext cx="177621" cy="326066"/>
          </a:xfrm>
          <a:prstGeom prst="flowChartDecision">
            <a:avLst/>
          </a:prstGeom>
          <a:solidFill>
            <a:srgbClr val="C41300"/>
          </a:solidFill>
          <a:ln w="9525" cap="flat" cmpd="sng" algn="ctr">
            <a:solidFill>
              <a:srgbClr val="C41300"/>
            </a:solidFill>
            <a:prstDash val="solid"/>
            <a:round/>
            <a:headEnd type="none" w="med" len="med"/>
            <a:tailEnd type="none" w="med" len="med"/>
          </a:ln>
          <a:effectLst/>
        </p:spPr>
        <p:txBody>
          <a:bodyPr vert="horz" wrap="none" lIns="0" tIns="68579" rIns="0" bIns="68579" numCol="1" rtlCol="0" anchor="ctr" anchorCtr="0" compatLnSpc="1">
            <a:prstTxWarp prst="textNoShape">
              <a:avLst/>
            </a:prstTxWarp>
            <a:noAutofit/>
          </a:bodyPr>
          <a:lstStyle/>
          <a:p>
            <a:pPr defTabSz="889000"/>
            <a:r>
              <a:rPr lang="en-GB" sz="1050" dirty="0">
                <a:latin typeface="+mn-lt"/>
                <a:cs typeface="+mn-cs"/>
              </a:rPr>
              <a:t>        </a:t>
            </a:r>
          </a:p>
          <a:p>
            <a:pPr defTabSz="889000"/>
            <a:endParaRPr lang="en-GB" sz="1050" dirty="0">
              <a:latin typeface="+mn-lt"/>
              <a:cs typeface="+mn-cs"/>
            </a:endParaRPr>
          </a:p>
          <a:p>
            <a:pPr defTabSz="889000"/>
            <a:endParaRPr lang="en-GB" sz="1050" dirty="0">
              <a:latin typeface="+mn-lt"/>
              <a:cs typeface="+mn-cs"/>
            </a:endParaRPr>
          </a:p>
          <a:p>
            <a:pPr defTabSz="889000"/>
            <a:endParaRPr lang="en-GB" sz="1050" dirty="0">
              <a:latin typeface="+mn-lt"/>
              <a:cs typeface="+mn-cs"/>
            </a:endParaRPr>
          </a:p>
          <a:p>
            <a:pPr defTabSz="889000"/>
            <a:endParaRPr lang="en-GB" sz="1050" dirty="0">
              <a:latin typeface="+mn-lt"/>
              <a:cs typeface="+mn-cs"/>
            </a:endParaRPr>
          </a:p>
          <a:p>
            <a:pPr algn="ctr" defTabSz="889000"/>
            <a:endParaRPr lang="en-GB" sz="1050" dirty="0">
              <a:latin typeface="+mn-lt"/>
              <a:cs typeface="+mn-cs"/>
            </a:endParaRPr>
          </a:p>
          <a:p>
            <a:pPr algn="ctr" defTabSz="889000"/>
            <a:endParaRPr lang="en-GB" sz="1050" dirty="0">
              <a:latin typeface="+mn-lt"/>
              <a:cs typeface="+mn-cs"/>
            </a:endParaRPr>
          </a:p>
        </p:txBody>
      </p:sp>
      <p:cxnSp>
        <p:nvCxnSpPr>
          <p:cNvPr id="59" name="Straight Arrow Connector 58"/>
          <p:cNvCxnSpPr/>
          <p:nvPr/>
        </p:nvCxnSpPr>
        <p:spPr bwMode="auto">
          <a:xfrm>
            <a:off x="3091681" y="2855634"/>
            <a:ext cx="1653905" cy="0"/>
          </a:xfrm>
          <a:prstGeom prst="straightConnector1">
            <a:avLst/>
          </a:prstGeom>
          <a:noFill/>
          <a:ln w="38100" cap="flat" cmpd="sng" algn="ctr">
            <a:solidFill>
              <a:schemeClr val="accent1"/>
            </a:solidFill>
            <a:prstDash val="solid"/>
            <a:round/>
            <a:headEnd type="stealth" w="med" len="med"/>
            <a:tailEnd type="stealth" w="med" len="med"/>
          </a:ln>
          <a:effectLst/>
        </p:spPr>
      </p:cxnSp>
      <p:sp>
        <p:nvSpPr>
          <p:cNvPr id="45" name="Rectangle 44"/>
          <p:cNvSpPr/>
          <p:nvPr/>
        </p:nvSpPr>
        <p:spPr bwMode="auto">
          <a:xfrm>
            <a:off x="3384947" y="2691921"/>
            <a:ext cx="1054115" cy="313519"/>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none" lIns="91440" tIns="91440" rIns="91440" bIns="91440" numCol="1" rtlCol="0" anchor="ctr" anchorCtr="0" compatLnSpc="1">
            <a:prstTxWarp prst="textNoShape">
              <a:avLst/>
            </a:prstTxWarp>
            <a:noAutofit/>
          </a:bodyPr>
          <a:lstStyle/>
          <a:p>
            <a:pPr algn="ctr" defTabSz="889000"/>
            <a:r>
              <a:rPr lang="en-GB" sz="1600" dirty="0">
                <a:latin typeface="+mn-lt"/>
                <a:cs typeface="+mn-cs"/>
              </a:rPr>
              <a:t>Engagement</a:t>
            </a:r>
          </a:p>
        </p:txBody>
      </p:sp>
      <p:cxnSp>
        <p:nvCxnSpPr>
          <p:cNvPr id="69" name="Straight Arrow Connector 68"/>
          <p:cNvCxnSpPr/>
          <p:nvPr/>
        </p:nvCxnSpPr>
        <p:spPr bwMode="auto">
          <a:xfrm flipV="1">
            <a:off x="5719086" y="2819613"/>
            <a:ext cx="2159463" cy="26777"/>
          </a:xfrm>
          <a:prstGeom prst="straightConnector1">
            <a:avLst/>
          </a:prstGeom>
          <a:noFill/>
          <a:ln w="38100" cap="flat" cmpd="sng" algn="ctr">
            <a:solidFill>
              <a:schemeClr val="accent1"/>
            </a:solidFill>
            <a:prstDash val="solid"/>
            <a:round/>
            <a:headEnd type="stealth" w="med" len="med"/>
            <a:tailEnd type="stealth" w="med" len="med"/>
          </a:ln>
          <a:effectLst/>
        </p:spPr>
      </p:cxnSp>
      <p:sp>
        <p:nvSpPr>
          <p:cNvPr id="46" name="Rectangle 45"/>
          <p:cNvSpPr/>
          <p:nvPr/>
        </p:nvSpPr>
        <p:spPr bwMode="auto">
          <a:xfrm>
            <a:off x="5865530" y="2711217"/>
            <a:ext cx="1873683" cy="299723"/>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none" lIns="91440" tIns="91440" rIns="91440" bIns="91440" numCol="1" rtlCol="0" anchor="ctr" anchorCtr="0" compatLnSpc="1">
            <a:prstTxWarp prst="textNoShape">
              <a:avLst/>
            </a:prstTxWarp>
            <a:noAutofit/>
          </a:bodyPr>
          <a:lstStyle/>
          <a:p>
            <a:pPr algn="ctr" defTabSz="889000"/>
            <a:r>
              <a:rPr lang="en-GB" sz="1600" dirty="0">
                <a:latin typeface="+mn-lt"/>
                <a:cs typeface="+mn-cs"/>
              </a:rPr>
              <a:t>Public </a:t>
            </a:r>
            <a:r>
              <a:rPr lang="en-GB" sz="1600" dirty="0" smtClean="0">
                <a:latin typeface="+mn-lt"/>
                <a:cs typeface="+mn-cs"/>
              </a:rPr>
              <a:t>consultation</a:t>
            </a:r>
            <a:endParaRPr lang="en-GB" sz="1600" dirty="0">
              <a:latin typeface="+mn-lt"/>
              <a:cs typeface="+mn-cs"/>
            </a:endParaRPr>
          </a:p>
        </p:txBody>
      </p:sp>
      <p:cxnSp>
        <p:nvCxnSpPr>
          <p:cNvPr id="79" name="Straight Connector 78"/>
          <p:cNvCxnSpPr/>
          <p:nvPr/>
        </p:nvCxnSpPr>
        <p:spPr bwMode="auto">
          <a:xfrm>
            <a:off x="716760" y="5462715"/>
            <a:ext cx="7601849" cy="18420"/>
          </a:xfrm>
          <a:prstGeom prst="line">
            <a:avLst/>
          </a:prstGeom>
          <a:noFill/>
          <a:ln w="9525" cap="flat" cmpd="sng" algn="ctr">
            <a:solidFill>
              <a:schemeClr val="accent1"/>
            </a:solidFill>
            <a:prstDash val="solid"/>
            <a:round/>
            <a:headEnd type="none" w="med" len="med"/>
            <a:tailEnd type="none" w="med" len="med"/>
          </a:ln>
          <a:effectLst/>
        </p:spPr>
      </p:cxnSp>
      <p:sp>
        <p:nvSpPr>
          <p:cNvPr id="80" name="Pentagon 79"/>
          <p:cNvSpPr/>
          <p:nvPr/>
        </p:nvSpPr>
        <p:spPr bwMode="auto">
          <a:xfrm>
            <a:off x="3574966" y="3023819"/>
            <a:ext cx="1661723" cy="1800967"/>
          </a:xfrm>
          <a:prstGeom prst="homePlate">
            <a:avLst>
              <a:gd name="adj" fmla="val 15526"/>
            </a:avLst>
          </a:prstGeom>
          <a:solidFill>
            <a:schemeClr val="accent5">
              <a:lumMod val="50000"/>
            </a:schemeClr>
          </a:solidFill>
          <a:ln w="9525" cap="flat" cmpd="sng" algn="ctr">
            <a:solidFill>
              <a:srgbClr val="5BAD82"/>
            </a:solidFill>
            <a:prstDash val="solid"/>
            <a:round/>
            <a:headEnd type="none" w="med" len="med"/>
            <a:tailEnd type="none" w="med" len="med"/>
          </a:ln>
          <a:effectLst/>
        </p:spPr>
        <p:txBody>
          <a:bodyPr vert="horz" wrap="square" lIns="91440" tIns="91440" rIns="91440" bIns="91440" numCol="1" rtlCol="0" anchor="ctr" anchorCtr="0" compatLnSpc="1">
            <a:prstTxWarp prst="textNoShape">
              <a:avLst/>
            </a:prstTxWarp>
            <a:noAutofit/>
          </a:bodyPr>
          <a:lstStyle/>
          <a:p>
            <a:pPr lvl="0" algn="ctr" eaLnBrk="0" hangingPunct="0"/>
            <a:endParaRPr lang="en-GB" b="1" dirty="0">
              <a:solidFill>
                <a:srgbClr val="FFFFFF"/>
              </a:solidFill>
              <a:cs typeface="Arial" pitchFamily="34" charset="0"/>
            </a:endParaRPr>
          </a:p>
          <a:p>
            <a:pPr lvl="0" algn="ctr" eaLnBrk="0" hangingPunct="0"/>
            <a:r>
              <a:rPr lang="en-GB" sz="1400" b="1" dirty="0">
                <a:solidFill>
                  <a:srgbClr val="FFFFFF"/>
                </a:solidFill>
                <a:cs typeface="Arial" pitchFamily="34" charset="0"/>
              </a:rPr>
              <a:t>Option refinement &amp; assessment </a:t>
            </a:r>
          </a:p>
          <a:p>
            <a:pPr lvl="0" algn="ctr" eaLnBrk="0" hangingPunct="0"/>
            <a:endParaRPr lang="en-GB" sz="1400" b="1" dirty="0">
              <a:solidFill>
                <a:srgbClr val="FFFFFF"/>
              </a:solidFill>
              <a:cs typeface="Arial" pitchFamily="34" charset="0"/>
            </a:endParaRPr>
          </a:p>
          <a:p>
            <a:pPr lvl="0" algn="ctr" eaLnBrk="0" hangingPunct="0"/>
            <a:r>
              <a:rPr lang="en-GB" sz="1400" b="1" dirty="0">
                <a:solidFill>
                  <a:srgbClr val="FFFFFF"/>
                </a:solidFill>
                <a:cs typeface="Arial" pitchFamily="34" charset="0"/>
              </a:rPr>
              <a:t>Consultation preparation</a:t>
            </a:r>
          </a:p>
          <a:p>
            <a:pPr lvl="0" algn="ctr" eaLnBrk="0" hangingPunct="0"/>
            <a:endParaRPr lang="en-GB" sz="1600" b="1" dirty="0">
              <a:solidFill>
                <a:srgbClr val="FFFFFF"/>
              </a:solidFill>
              <a:latin typeface="Arial" pitchFamily="34" charset="0"/>
              <a:cs typeface="Arial" pitchFamily="34" charset="0"/>
            </a:endParaRPr>
          </a:p>
        </p:txBody>
      </p:sp>
      <p:sp>
        <p:nvSpPr>
          <p:cNvPr id="29" name="Pentagon 28"/>
          <p:cNvSpPr/>
          <p:nvPr/>
        </p:nvSpPr>
        <p:spPr bwMode="auto">
          <a:xfrm>
            <a:off x="384458" y="4103717"/>
            <a:ext cx="1338879" cy="571500"/>
          </a:xfrm>
          <a:prstGeom prst="homePlate">
            <a:avLst>
              <a:gd name="adj" fmla="val 25814"/>
            </a:avLst>
          </a:prstGeom>
          <a:solidFill>
            <a:srgbClr val="177B57"/>
          </a:solidFill>
          <a:ln w="9525" cap="flat" cmpd="sng" algn="ctr">
            <a:solidFill>
              <a:srgbClr val="177B57"/>
            </a:solidFill>
            <a:prstDash val="solid"/>
            <a:round/>
            <a:headEnd type="none" w="med" len="med"/>
            <a:tailEnd type="none" w="med" len="med"/>
          </a:ln>
          <a:effectLst/>
        </p:spPr>
        <p:txBody>
          <a:bodyPr vert="horz" wrap="square" lIns="91440" tIns="91440" rIns="91440" bIns="91440" numCol="1" rtlCol="0" anchor="ctr" anchorCtr="0" compatLnSpc="1">
            <a:prstTxWarp prst="textNoShape">
              <a:avLst/>
            </a:prstTxWarp>
            <a:noAutofit/>
          </a:bodyPr>
          <a:lstStyle/>
          <a:p>
            <a:pPr algn="ctr" defTabSz="889000"/>
            <a:r>
              <a:rPr lang="en-GB" b="1" dirty="0">
                <a:solidFill>
                  <a:schemeClr val="bg1"/>
                </a:solidFill>
                <a:latin typeface="+mn-lt"/>
                <a:cs typeface="+mn-cs"/>
              </a:rPr>
              <a:t>Provider-led solution</a:t>
            </a:r>
          </a:p>
        </p:txBody>
      </p:sp>
      <p:sp>
        <p:nvSpPr>
          <p:cNvPr id="81" name="Rectangle 80"/>
          <p:cNvSpPr/>
          <p:nvPr/>
        </p:nvSpPr>
        <p:spPr bwMode="auto">
          <a:xfrm>
            <a:off x="2577434" y="5912542"/>
            <a:ext cx="1340835" cy="180754"/>
          </a:xfrm>
          <a:prstGeom prst="rect">
            <a:avLst/>
          </a:prstGeom>
          <a:noFill/>
          <a:ln w="9525" cap="flat" cmpd="sng" algn="ctr">
            <a:noFill/>
            <a:prstDash val="solid"/>
            <a:round/>
            <a:headEnd type="none" w="med" len="med"/>
            <a:tailEnd type="none" w="med" len="med"/>
          </a:ln>
          <a:effectLst/>
        </p:spPr>
        <p:txBody>
          <a:bodyPr vert="horz" wrap="square" lIns="91440" tIns="91440" rIns="91440" bIns="91440" numCol="1" rtlCol="0" anchor="t" anchorCtr="0" compatLnSpc="1">
            <a:prstTxWarp prst="textNoShape">
              <a:avLst/>
            </a:prstTxWarp>
            <a:noAutofit/>
          </a:bodyPr>
          <a:lstStyle/>
          <a:p>
            <a:pPr algn="ctr" defTabSz="889000"/>
            <a:r>
              <a:rPr lang="en-GB" sz="1400" dirty="0">
                <a:latin typeface="+mn-lt"/>
                <a:cs typeface="+mn-cs"/>
              </a:rPr>
              <a:t>Stakeholder summit</a:t>
            </a:r>
          </a:p>
        </p:txBody>
      </p:sp>
      <p:sp>
        <p:nvSpPr>
          <p:cNvPr id="82" name="Rectangle 81"/>
          <p:cNvSpPr/>
          <p:nvPr/>
        </p:nvSpPr>
        <p:spPr bwMode="auto">
          <a:xfrm>
            <a:off x="5225234" y="5912542"/>
            <a:ext cx="1340835" cy="180754"/>
          </a:xfrm>
          <a:prstGeom prst="rect">
            <a:avLst/>
          </a:prstGeom>
          <a:noFill/>
          <a:ln w="9525" cap="flat" cmpd="sng" algn="ctr">
            <a:noFill/>
            <a:prstDash val="solid"/>
            <a:round/>
            <a:headEnd type="none" w="med" len="med"/>
            <a:tailEnd type="none" w="med" len="med"/>
          </a:ln>
          <a:effectLst/>
        </p:spPr>
        <p:txBody>
          <a:bodyPr vert="horz" wrap="square" lIns="91440" tIns="91440" rIns="91440" bIns="91440" numCol="1" rtlCol="0" anchor="t" anchorCtr="0" compatLnSpc="1">
            <a:prstTxWarp prst="textNoShape">
              <a:avLst/>
            </a:prstTxWarp>
            <a:noAutofit/>
          </a:bodyPr>
          <a:lstStyle/>
          <a:p>
            <a:pPr algn="ctr" defTabSz="889000"/>
            <a:r>
              <a:rPr lang="en-GB" sz="1400" dirty="0">
                <a:latin typeface="+mn-lt"/>
                <a:cs typeface="+mn-cs"/>
              </a:rPr>
              <a:t>Stakeholder summit</a:t>
            </a:r>
          </a:p>
        </p:txBody>
      </p:sp>
      <p:cxnSp>
        <p:nvCxnSpPr>
          <p:cNvPr id="83" name="Straight Connector 82"/>
          <p:cNvCxnSpPr/>
          <p:nvPr/>
        </p:nvCxnSpPr>
        <p:spPr bwMode="auto">
          <a:xfrm flipV="1">
            <a:off x="3066992" y="1906014"/>
            <a:ext cx="1" cy="3719733"/>
          </a:xfrm>
          <a:prstGeom prst="line">
            <a:avLst/>
          </a:prstGeom>
          <a:noFill/>
          <a:ln w="19050" cap="flat" cmpd="sng" algn="ctr">
            <a:solidFill>
              <a:srgbClr val="C41300"/>
            </a:solidFill>
            <a:prstDash val="dash"/>
            <a:round/>
            <a:headEnd type="none" w="med" len="med"/>
            <a:tailEnd type="none" w="med" len="med"/>
          </a:ln>
          <a:effectLst/>
        </p:spPr>
      </p:cxnSp>
      <p:sp>
        <p:nvSpPr>
          <p:cNvPr id="85" name="Rectangle 84"/>
          <p:cNvSpPr/>
          <p:nvPr/>
        </p:nvSpPr>
        <p:spPr bwMode="auto">
          <a:xfrm>
            <a:off x="3384947" y="5692984"/>
            <a:ext cx="2278658" cy="198144"/>
          </a:xfrm>
          <a:prstGeom prst="rect">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91440" tIns="91440" rIns="91440" bIns="91440" numCol="1" rtlCol="0" anchor="t" anchorCtr="0" compatLnSpc="1">
            <a:prstTxWarp prst="textNoShape">
              <a:avLst/>
            </a:prstTxWarp>
            <a:noAutofit/>
          </a:bodyPr>
          <a:lstStyle/>
          <a:p>
            <a:pPr algn="ctr" defTabSz="889000"/>
            <a:endParaRPr lang="en-GB" dirty="0">
              <a:latin typeface="+mn-lt"/>
              <a:cs typeface="+mn-cs"/>
            </a:endParaRPr>
          </a:p>
        </p:txBody>
      </p:sp>
      <p:sp>
        <p:nvSpPr>
          <p:cNvPr id="86" name="Rectangle 85"/>
          <p:cNvSpPr/>
          <p:nvPr/>
        </p:nvSpPr>
        <p:spPr bwMode="auto">
          <a:xfrm>
            <a:off x="3851110" y="5849021"/>
            <a:ext cx="1340835" cy="180754"/>
          </a:xfrm>
          <a:prstGeom prst="rect">
            <a:avLst/>
          </a:prstGeom>
          <a:noFill/>
          <a:ln w="9525" cap="flat" cmpd="sng" algn="ctr">
            <a:noFill/>
            <a:prstDash val="solid"/>
            <a:round/>
            <a:headEnd type="none" w="med" len="med"/>
            <a:tailEnd type="none" w="med" len="med"/>
          </a:ln>
          <a:effectLst/>
        </p:spPr>
        <p:txBody>
          <a:bodyPr vert="horz" wrap="square" lIns="91440" tIns="91440" rIns="91440" bIns="91440" numCol="1" rtlCol="0" anchor="t" anchorCtr="0" compatLnSpc="1">
            <a:prstTxWarp prst="textNoShape">
              <a:avLst/>
            </a:prstTxWarp>
            <a:noAutofit/>
          </a:bodyPr>
          <a:lstStyle/>
          <a:p>
            <a:pPr algn="ctr" defTabSz="889000"/>
            <a:r>
              <a:rPr lang="en-GB" sz="1400" dirty="0">
                <a:latin typeface="+mn-lt"/>
                <a:cs typeface="+mn-cs"/>
              </a:rPr>
              <a:t>Engagement</a:t>
            </a:r>
          </a:p>
          <a:p>
            <a:pPr algn="ctr" defTabSz="889000"/>
            <a:r>
              <a:rPr lang="en-GB" sz="1400" dirty="0">
                <a:latin typeface="+mn-lt"/>
                <a:cs typeface="+mn-cs"/>
              </a:rPr>
              <a:t>&amp; communication</a:t>
            </a:r>
          </a:p>
          <a:p>
            <a:pPr algn="ctr" defTabSz="889000"/>
            <a:r>
              <a:rPr lang="en-GB" sz="1400" dirty="0">
                <a:latin typeface="+mn-lt"/>
                <a:cs typeface="+mn-cs"/>
              </a:rPr>
              <a:t>activities</a:t>
            </a:r>
          </a:p>
        </p:txBody>
      </p:sp>
      <p:sp>
        <p:nvSpPr>
          <p:cNvPr id="87" name="Rectangle 86"/>
          <p:cNvSpPr/>
          <p:nvPr/>
        </p:nvSpPr>
        <p:spPr bwMode="auto">
          <a:xfrm>
            <a:off x="613368" y="5692983"/>
            <a:ext cx="2478313" cy="198143"/>
          </a:xfrm>
          <a:prstGeom prst="rect">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91440" tIns="91440" rIns="91440" bIns="91440" numCol="1" rtlCol="0" anchor="t" anchorCtr="0" compatLnSpc="1">
            <a:prstTxWarp prst="textNoShape">
              <a:avLst/>
            </a:prstTxWarp>
            <a:noAutofit/>
          </a:bodyPr>
          <a:lstStyle/>
          <a:p>
            <a:pPr algn="ctr" defTabSz="889000"/>
            <a:endParaRPr lang="en-GB" dirty="0">
              <a:latin typeface="+mn-lt"/>
              <a:cs typeface="+mn-cs"/>
            </a:endParaRPr>
          </a:p>
        </p:txBody>
      </p:sp>
      <p:sp>
        <p:nvSpPr>
          <p:cNvPr id="89" name="Rectangle 88"/>
          <p:cNvSpPr/>
          <p:nvPr/>
        </p:nvSpPr>
        <p:spPr bwMode="auto">
          <a:xfrm>
            <a:off x="886744" y="5841930"/>
            <a:ext cx="1340835" cy="180754"/>
          </a:xfrm>
          <a:prstGeom prst="rect">
            <a:avLst/>
          </a:prstGeom>
          <a:noFill/>
          <a:ln w="9525" cap="flat" cmpd="sng" algn="ctr">
            <a:noFill/>
            <a:prstDash val="solid"/>
            <a:round/>
            <a:headEnd type="none" w="med" len="med"/>
            <a:tailEnd type="none" w="med" len="med"/>
          </a:ln>
          <a:effectLst/>
        </p:spPr>
        <p:txBody>
          <a:bodyPr vert="horz" wrap="square" lIns="91440" tIns="91440" rIns="91440" bIns="91440" numCol="1" rtlCol="0" anchor="t" anchorCtr="0" compatLnSpc="1">
            <a:prstTxWarp prst="textNoShape">
              <a:avLst/>
            </a:prstTxWarp>
            <a:noAutofit/>
          </a:bodyPr>
          <a:lstStyle/>
          <a:p>
            <a:pPr algn="ctr" defTabSz="889000"/>
            <a:r>
              <a:rPr lang="en-GB" sz="1400" dirty="0">
                <a:latin typeface="+mn-lt"/>
                <a:cs typeface="+mn-cs"/>
              </a:rPr>
              <a:t>Key </a:t>
            </a:r>
          </a:p>
          <a:p>
            <a:pPr algn="ctr" defTabSz="889000"/>
            <a:r>
              <a:rPr lang="en-GB" sz="1400" dirty="0">
                <a:latin typeface="+mn-lt"/>
                <a:cs typeface="+mn-cs"/>
              </a:rPr>
              <a:t>stakeholder</a:t>
            </a:r>
          </a:p>
          <a:p>
            <a:pPr algn="ctr" defTabSz="889000"/>
            <a:r>
              <a:rPr lang="en-GB" sz="1400" dirty="0">
                <a:latin typeface="+mn-lt"/>
                <a:cs typeface="+mn-cs"/>
              </a:rPr>
              <a:t>1-to-1s</a:t>
            </a:r>
          </a:p>
        </p:txBody>
      </p:sp>
      <p:sp>
        <p:nvSpPr>
          <p:cNvPr id="35" name="ValueChainHeader"/>
          <p:cNvSpPr>
            <a:spLocks noChangeArrowheads="1"/>
          </p:cNvSpPr>
          <p:nvPr/>
        </p:nvSpPr>
        <p:spPr bwMode="gray">
          <a:xfrm>
            <a:off x="5262269" y="1913938"/>
            <a:ext cx="671207" cy="578958"/>
          </a:xfrm>
          <a:prstGeom prst="chevron">
            <a:avLst>
              <a:gd name="adj" fmla="val 28363"/>
            </a:avLst>
          </a:prstGeom>
          <a:solidFill>
            <a:schemeClr val="tx2"/>
          </a:solidFill>
          <a:ln w="9525" algn="ctr">
            <a:solidFill>
              <a:schemeClr val="bg1"/>
            </a:solidFill>
            <a:miter lim="800000"/>
            <a:headEnd/>
            <a:tailEnd/>
          </a:ln>
        </p:spPr>
        <p:txBody>
          <a:bodyPr wrap="none" lIns="0" tIns="91440" rIns="0" bIns="91440" anchor="ctr"/>
          <a:lstStyle/>
          <a:p>
            <a:pPr algn="ctr" eaLnBrk="0" hangingPunct="0"/>
            <a:r>
              <a:rPr lang="en-GB" sz="1600" b="1" dirty="0">
                <a:solidFill>
                  <a:srgbClr val="FFFFFF"/>
                </a:solidFill>
                <a:latin typeface="Arial" pitchFamily="34" charset="0"/>
                <a:cs typeface="Arial" pitchFamily="34" charset="0"/>
              </a:rPr>
              <a:t>May</a:t>
            </a:r>
          </a:p>
        </p:txBody>
      </p:sp>
      <p:sp>
        <p:nvSpPr>
          <p:cNvPr id="39" name="ValueChainHeader"/>
          <p:cNvSpPr>
            <a:spLocks noChangeArrowheads="1"/>
          </p:cNvSpPr>
          <p:nvPr/>
        </p:nvSpPr>
        <p:spPr bwMode="gray">
          <a:xfrm>
            <a:off x="5794019" y="1916832"/>
            <a:ext cx="753447" cy="578958"/>
          </a:xfrm>
          <a:prstGeom prst="chevron">
            <a:avLst>
              <a:gd name="adj" fmla="val 28363"/>
            </a:avLst>
          </a:prstGeom>
          <a:solidFill>
            <a:schemeClr val="tx2"/>
          </a:solidFill>
          <a:ln w="9525" algn="ctr">
            <a:solidFill>
              <a:schemeClr val="bg1"/>
            </a:solidFill>
            <a:miter lim="800000"/>
            <a:headEnd/>
            <a:tailEnd/>
          </a:ln>
        </p:spPr>
        <p:txBody>
          <a:bodyPr wrap="none" lIns="0" tIns="91440" rIns="0" bIns="91440" anchor="ctr"/>
          <a:lstStyle/>
          <a:p>
            <a:pPr algn="ctr" eaLnBrk="0" hangingPunct="0"/>
            <a:r>
              <a:rPr lang="en-GB" sz="1600" b="1" dirty="0">
                <a:solidFill>
                  <a:srgbClr val="FFFFFF"/>
                </a:solidFill>
                <a:latin typeface="Arial" pitchFamily="34" charset="0"/>
                <a:cs typeface="Arial" pitchFamily="34" charset="0"/>
              </a:rPr>
              <a:t>June</a:t>
            </a:r>
          </a:p>
        </p:txBody>
      </p:sp>
      <p:cxnSp>
        <p:nvCxnSpPr>
          <p:cNvPr id="44" name="Straight Arrow Connector 43"/>
          <p:cNvCxnSpPr/>
          <p:nvPr/>
        </p:nvCxnSpPr>
        <p:spPr bwMode="auto">
          <a:xfrm>
            <a:off x="497284" y="2846390"/>
            <a:ext cx="1144302" cy="10731"/>
          </a:xfrm>
          <a:prstGeom prst="straightConnector1">
            <a:avLst/>
          </a:prstGeom>
          <a:noFill/>
          <a:ln w="38100" cap="flat" cmpd="sng" algn="ctr">
            <a:solidFill>
              <a:schemeClr val="accent1"/>
            </a:solidFill>
            <a:prstDash val="solid"/>
            <a:round/>
            <a:headEnd type="stealth" w="med" len="med"/>
            <a:tailEnd type="stealth" w="med" len="med"/>
          </a:ln>
          <a:effectLst/>
        </p:spPr>
      </p:cxnSp>
      <p:sp>
        <p:nvSpPr>
          <p:cNvPr id="47" name="Rectangle 46"/>
          <p:cNvSpPr/>
          <p:nvPr/>
        </p:nvSpPr>
        <p:spPr bwMode="auto">
          <a:xfrm>
            <a:off x="394466" y="2717445"/>
            <a:ext cx="1052419" cy="283413"/>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none" lIns="91440" tIns="91440" rIns="91440" bIns="91440" numCol="1" rtlCol="0" anchor="ctr" anchorCtr="0" compatLnSpc="1">
            <a:prstTxWarp prst="textNoShape">
              <a:avLst/>
            </a:prstTxWarp>
            <a:noAutofit/>
          </a:bodyPr>
          <a:lstStyle/>
          <a:p>
            <a:pPr algn="ctr" defTabSz="889000"/>
            <a:r>
              <a:rPr lang="en-GB" sz="1600" dirty="0">
                <a:latin typeface="+mn-lt"/>
                <a:cs typeface="+mn-cs"/>
              </a:rPr>
              <a:t>Engagement</a:t>
            </a:r>
          </a:p>
        </p:txBody>
      </p:sp>
      <p:sp>
        <p:nvSpPr>
          <p:cNvPr id="48" name="ValueChainHeader"/>
          <p:cNvSpPr>
            <a:spLocks noChangeArrowheads="1"/>
          </p:cNvSpPr>
          <p:nvPr/>
        </p:nvSpPr>
        <p:spPr bwMode="gray">
          <a:xfrm>
            <a:off x="6407552" y="1916832"/>
            <a:ext cx="680767" cy="578958"/>
          </a:xfrm>
          <a:prstGeom prst="chevron">
            <a:avLst>
              <a:gd name="adj" fmla="val 28363"/>
            </a:avLst>
          </a:prstGeom>
          <a:solidFill>
            <a:schemeClr val="tx2"/>
          </a:solidFill>
          <a:ln w="9525" algn="ctr">
            <a:solidFill>
              <a:schemeClr val="bg1"/>
            </a:solidFill>
            <a:miter lim="800000"/>
            <a:headEnd/>
            <a:tailEnd/>
          </a:ln>
        </p:spPr>
        <p:txBody>
          <a:bodyPr wrap="none" lIns="0" tIns="91440" rIns="0" bIns="91440" anchor="ctr"/>
          <a:lstStyle/>
          <a:p>
            <a:pPr algn="ctr" eaLnBrk="0" hangingPunct="0"/>
            <a:r>
              <a:rPr lang="en-GB" sz="1600" b="1" dirty="0">
                <a:solidFill>
                  <a:srgbClr val="FFFFFF"/>
                </a:solidFill>
                <a:latin typeface="Arial" pitchFamily="34" charset="0"/>
                <a:cs typeface="Arial" pitchFamily="34" charset="0"/>
              </a:rPr>
              <a:t>Jul</a:t>
            </a:r>
          </a:p>
        </p:txBody>
      </p:sp>
      <p:sp>
        <p:nvSpPr>
          <p:cNvPr id="40" name="ValueChainHeader"/>
          <p:cNvSpPr>
            <a:spLocks noChangeArrowheads="1"/>
          </p:cNvSpPr>
          <p:nvPr/>
        </p:nvSpPr>
        <p:spPr bwMode="gray">
          <a:xfrm>
            <a:off x="6961118" y="1912712"/>
            <a:ext cx="1588751" cy="578958"/>
          </a:xfrm>
          <a:prstGeom prst="chevron">
            <a:avLst>
              <a:gd name="adj" fmla="val 28363"/>
            </a:avLst>
          </a:prstGeom>
          <a:solidFill>
            <a:schemeClr val="tx2"/>
          </a:solidFill>
          <a:ln w="9525" algn="ctr">
            <a:solidFill>
              <a:schemeClr val="bg1"/>
            </a:solidFill>
            <a:miter lim="800000"/>
            <a:headEnd/>
            <a:tailEnd/>
          </a:ln>
        </p:spPr>
        <p:txBody>
          <a:bodyPr wrap="none" lIns="0" tIns="91440" rIns="0" bIns="91440" anchor="ctr"/>
          <a:lstStyle/>
          <a:p>
            <a:pPr algn="ctr" eaLnBrk="0" hangingPunct="0"/>
            <a:r>
              <a:rPr lang="en-GB" sz="1600" b="1" dirty="0">
                <a:solidFill>
                  <a:srgbClr val="FFFFFF"/>
                </a:solidFill>
                <a:latin typeface="Arial" pitchFamily="34" charset="0"/>
                <a:cs typeface="Arial" pitchFamily="34" charset="0"/>
              </a:rPr>
              <a:t>Aug-Oct</a:t>
            </a:r>
          </a:p>
        </p:txBody>
      </p:sp>
      <p:sp>
        <p:nvSpPr>
          <p:cNvPr id="42" name="Rectangle 41"/>
          <p:cNvSpPr/>
          <p:nvPr/>
        </p:nvSpPr>
        <p:spPr bwMode="auto">
          <a:xfrm>
            <a:off x="5986555" y="5700857"/>
            <a:ext cx="2563314" cy="184288"/>
          </a:xfrm>
          <a:prstGeom prst="rect">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91440" tIns="91440" rIns="91440" bIns="91440" numCol="1" rtlCol="0" anchor="t" anchorCtr="0" compatLnSpc="1">
            <a:prstTxWarp prst="textNoShape">
              <a:avLst/>
            </a:prstTxWarp>
            <a:noAutofit/>
          </a:bodyPr>
          <a:lstStyle/>
          <a:p>
            <a:pPr algn="ctr" defTabSz="889000"/>
            <a:endParaRPr lang="en-GB" dirty="0">
              <a:latin typeface="+mn-lt"/>
              <a:cs typeface="+mn-cs"/>
            </a:endParaRPr>
          </a:p>
        </p:txBody>
      </p:sp>
      <p:sp>
        <p:nvSpPr>
          <p:cNvPr id="43" name="Rectangle 42"/>
          <p:cNvSpPr/>
          <p:nvPr/>
        </p:nvSpPr>
        <p:spPr bwMode="auto">
          <a:xfrm>
            <a:off x="6620827" y="5870591"/>
            <a:ext cx="1340835" cy="180754"/>
          </a:xfrm>
          <a:prstGeom prst="rect">
            <a:avLst/>
          </a:prstGeom>
          <a:noFill/>
          <a:ln w="9525" cap="flat" cmpd="sng" algn="ctr">
            <a:noFill/>
            <a:prstDash val="solid"/>
            <a:round/>
            <a:headEnd type="none" w="med" len="med"/>
            <a:tailEnd type="none" w="med" len="med"/>
          </a:ln>
          <a:effectLst/>
        </p:spPr>
        <p:txBody>
          <a:bodyPr vert="horz" wrap="square" lIns="91440" tIns="91440" rIns="91440" bIns="91440" numCol="1" rtlCol="0" anchor="t" anchorCtr="0" compatLnSpc="1">
            <a:prstTxWarp prst="textNoShape">
              <a:avLst/>
            </a:prstTxWarp>
            <a:noAutofit/>
          </a:bodyPr>
          <a:lstStyle/>
          <a:p>
            <a:pPr algn="ctr" defTabSz="889000"/>
            <a:r>
              <a:rPr lang="en-GB" sz="1400" dirty="0">
                <a:latin typeface="+mn-lt"/>
                <a:cs typeface="+mn-cs"/>
              </a:rPr>
              <a:t>Key </a:t>
            </a:r>
          </a:p>
          <a:p>
            <a:pPr algn="ctr" defTabSz="889000"/>
            <a:r>
              <a:rPr lang="en-GB" sz="1400" dirty="0">
                <a:latin typeface="+mn-lt"/>
                <a:cs typeface="+mn-cs"/>
              </a:rPr>
              <a:t>stakeholder</a:t>
            </a:r>
          </a:p>
          <a:p>
            <a:pPr algn="ctr" defTabSz="889000"/>
            <a:r>
              <a:rPr lang="en-GB" sz="1400" dirty="0">
                <a:latin typeface="+mn-lt"/>
                <a:cs typeface="+mn-cs"/>
              </a:rPr>
              <a:t>1-to-1s</a:t>
            </a:r>
          </a:p>
        </p:txBody>
      </p:sp>
      <p:sp>
        <p:nvSpPr>
          <p:cNvPr id="49" name="Pentagon 48"/>
          <p:cNvSpPr/>
          <p:nvPr/>
        </p:nvSpPr>
        <p:spPr bwMode="auto">
          <a:xfrm>
            <a:off x="6995505" y="3033034"/>
            <a:ext cx="1813644" cy="1800967"/>
          </a:xfrm>
          <a:prstGeom prst="homePlate">
            <a:avLst>
              <a:gd name="adj" fmla="val 15526"/>
            </a:avLst>
          </a:prstGeom>
          <a:solidFill>
            <a:srgbClr val="00B050"/>
          </a:solidFill>
          <a:ln w="9525" cap="flat" cmpd="sng" algn="ctr">
            <a:solidFill>
              <a:srgbClr val="5BAD82"/>
            </a:solidFill>
            <a:prstDash val="solid"/>
            <a:round/>
            <a:headEnd type="none" w="med" len="med"/>
            <a:tailEnd type="none" w="med" len="med"/>
          </a:ln>
          <a:effectLst/>
        </p:spPr>
        <p:txBody>
          <a:bodyPr vert="horz" wrap="square" lIns="91440" tIns="91440" rIns="91440" bIns="91440" numCol="1" rtlCol="0" anchor="ctr" anchorCtr="0" compatLnSpc="1">
            <a:prstTxWarp prst="textNoShape">
              <a:avLst/>
            </a:prstTxWarp>
            <a:noAutofit/>
          </a:bodyPr>
          <a:lstStyle/>
          <a:p>
            <a:pPr lvl="0" algn="ctr" eaLnBrk="0" hangingPunct="0"/>
            <a:r>
              <a:rPr lang="en-GB" sz="1400" b="1" dirty="0">
                <a:solidFill>
                  <a:srgbClr val="FFFFFF"/>
                </a:solidFill>
                <a:cs typeface="Arial" pitchFamily="34" charset="0"/>
              </a:rPr>
              <a:t>Work to assess/incorporate outputs of consultation </a:t>
            </a:r>
          </a:p>
          <a:p>
            <a:pPr lvl="0" algn="ctr" eaLnBrk="0" hangingPunct="0"/>
            <a:endParaRPr lang="en-GB" sz="1400" b="1" dirty="0">
              <a:solidFill>
                <a:srgbClr val="FFFFFF"/>
              </a:solidFill>
              <a:cs typeface="Arial" pitchFamily="34" charset="0"/>
            </a:endParaRPr>
          </a:p>
          <a:p>
            <a:pPr lvl="0" algn="ctr" eaLnBrk="0" hangingPunct="0"/>
            <a:r>
              <a:rPr lang="en-GB" sz="1400" b="1" dirty="0">
                <a:solidFill>
                  <a:srgbClr val="FFFFFF"/>
                </a:solidFill>
                <a:cs typeface="Arial" pitchFamily="34" charset="0"/>
              </a:rPr>
              <a:t>Implementation beginning October 2014 </a:t>
            </a:r>
          </a:p>
        </p:txBody>
      </p:sp>
      <p:sp>
        <p:nvSpPr>
          <p:cNvPr id="5" name="TextBox 4"/>
          <p:cNvSpPr txBox="1"/>
          <p:nvPr/>
        </p:nvSpPr>
        <p:spPr>
          <a:xfrm>
            <a:off x="2939337" y="1412778"/>
            <a:ext cx="1022955" cy="369332"/>
          </a:xfrm>
          <a:prstGeom prst="rect">
            <a:avLst/>
          </a:prstGeom>
          <a:noFill/>
        </p:spPr>
        <p:txBody>
          <a:bodyPr wrap="square" rtlCol="0">
            <a:spAutoFit/>
          </a:bodyPr>
          <a:lstStyle/>
          <a:p>
            <a:r>
              <a:rPr lang="en-GB" dirty="0"/>
              <a:t>2014</a:t>
            </a:r>
          </a:p>
        </p:txBody>
      </p:sp>
      <p:sp>
        <p:nvSpPr>
          <p:cNvPr id="7" name="TextBox 6"/>
          <p:cNvSpPr txBox="1"/>
          <p:nvPr/>
        </p:nvSpPr>
        <p:spPr>
          <a:xfrm>
            <a:off x="394971" y="1412778"/>
            <a:ext cx="949599" cy="369332"/>
          </a:xfrm>
          <a:prstGeom prst="rect">
            <a:avLst/>
          </a:prstGeom>
          <a:noFill/>
        </p:spPr>
        <p:txBody>
          <a:bodyPr wrap="square" rtlCol="0">
            <a:spAutoFit/>
          </a:bodyPr>
          <a:lstStyle/>
          <a:p>
            <a:r>
              <a:rPr lang="en-GB" dirty="0"/>
              <a:t>2013</a:t>
            </a:r>
          </a:p>
        </p:txBody>
      </p:sp>
      <p:sp>
        <p:nvSpPr>
          <p:cNvPr id="50" name="Pentagon 49"/>
          <p:cNvSpPr/>
          <p:nvPr/>
        </p:nvSpPr>
        <p:spPr bwMode="auto">
          <a:xfrm>
            <a:off x="384458" y="4978612"/>
            <a:ext cx="8424690" cy="353203"/>
          </a:xfrm>
          <a:prstGeom prst="homePlate">
            <a:avLst>
              <a:gd name="adj" fmla="val 25814"/>
            </a:avLst>
          </a:prstGeom>
          <a:solidFill>
            <a:schemeClr val="accent5">
              <a:lumMod val="90000"/>
            </a:schemeClr>
          </a:solidFill>
          <a:ln w="9525" cap="flat" cmpd="sng" algn="ctr">
            <a:solidFill>
              <a:srgbClr val="177B57"/>
            </a:solidFill>
            <a:prstDash val="solid"/>
            <a:round/>
            <a:headEnd type="none" w="med" len="med"/>
            <a:tailEnd type="none" w="med" len="med"/>
          </a:ln>
          <a:effectLst/>
        </p:spPr>
        <p:txBody>
          <a:bodyPr vert="horz" wrap="square" lIns="91440" tIns="91440" rIns="91440" bIns="91440" numCol="1" rtlCol="0" anchor="ctr" anchorCtr="0" compatLnSpc="1">
            <a:prstTxWarp prst="textNoShape">
              <a:avLst/>
            </a:prstTxWarp>
            <a:noAutofit/>
          </a:bodyPr>
          <a:lstStyle/>
          <a:p>
            <a:pPr algn="ctr" defTabSz="889000"/>
            <a:r>
              <a:rPr lang="en-GB" sz="1400" b="1" dirty="0" smtClean="0">
                <a:latin typeface="+mn-lt"/>
                <a:cs typeface="+mn-cs"/>
              </a:rPr>
              <a:t>Implementation of safety &amp; quality imperatives, and those elements not requiring consultation</a:t>
            </a:r>
            <a:endParaRPr lang="en-GB" sz="1400" b="1" dirty="0">
              <a:latin typeface="+mn-lt"/>
              <a:cs typeface="+mn-cs"/>
            </a:endParaRPr>
          </a:p>
        </p:txBody>
      </p:sp>
      <p:sp>
        <p:nvSpPr>
          <p:cNvPr id="53" name="Pentagon 52"/>
          <p:cNvSpPr/>
          <p:nvPr/>
        </p:nvSpPr>
        <p:spPr bwMode="auto">
          <a:xfrm rot="5400000">
            <a:off x="2804454" y="805162"/>
            <a:ext cx="484094" cy="744165"/>
          </a:xfrm>
          <a:prstGeom prst="homePlate">
            <a:avLst>
              <a:gd name="adj" fmla="val 30556"/>
            </a:avLst>
          </a:prstGeom>
          <a:solidFill>
            <a:srgbClr val="C41300"/>
          </a:solidFill>
          <a:ln w="9525" cap="flat" cmpd="sng" algn="ctr">
            <a:solidFill>
              <a:srgbClr val="C41300"/>
            </a:solidFill>
            <a:prstDash val="solid"/>
            <a:round/>
            <a:headEnd type="none" w="med" len="med"/>
            <a:tailEnd type="none" w="med" len="med"/>
          </a:ln>
          <a:effectLst/>
        </p:spPr>
        <p:txBody>
          <a:bodyPr vert="vert270" wrap="square" lIns="144000" tIns="36000" rIns="72000" bIns="36000" numCol="1" rtlCol="0" anchor="t" anchorCtr="0" compatLnSpc="1">
            <a:prstTxWarp prst="textNoShape">
              <a:avLst/>
            </a:prstTxWarp>
            <a:noAutofit/>
          </a:bodyPr>
          <a:lstStyle/>
          <a:p>
            <a:pPr algn="ctr" defTabSz="889000"/>
            <a:r>
              <a:rPr lang="en-GB" b="1" dirty="0">
                <a:solidFill>
                  <a:schemeClr val="bg1"/>
                </a:solidFill>
                <a:latin typeface="+mn-lt"/>
                <a:cs typeface="+mn-cs"/>
              </a:rPr>
              <a:t>Today</a:t>
            </a:r>
          </a:p>
        </p:txBody>
      </p:sp>
      <p:sp>
        <p:nvSpPr>
          <p:cNvPr id="63" name="Pentagon 62"/>
          <p:cNvSpPr/>
          <p:nvPr/>
        </p:nvSpPr>
        <p:spPr bwMode="auto">
          <a:xfrm>
            <a:off x="419284" y="3078828"/>
            <a:ext cx="1338879" cy="894365"/>
          </a:xfrm>
          <a:prstGeom prst="homePlate">
            <a:avLst>
              <a:gd name="adj" fmla="val 25814"/>
            </a:avLst>
          </a:prstGeom>
          <a:solidFill>
            <a:srgbClr val="177B57"/>
          </a:solidFill>
          <a:ln w="9525" cap="flat" cmpd="sng" algn="ctr">
            <a:solidFill>
              <a:srgbClr val="177B57"/>
            </a:solidFill>
            <a:prstDash val="solid"/>
            <a:round/>
            <a:headEnd type="none" w="med" len="med"/>
            <a:tailEnd type="none" w="med" len="med"/>
          </a:ln>
          <a:effectLst/>
        </p:spPr>
        <p:txBody>
          <a:bodyPr vert="horz" wrap="square" lIns="91440" tIns="91440" rIns="91440" bIns="91440" numCol="1" rtlCol="0" anchor="ctr" anchorCtr="0" compatLnSpc="1">
            <a:prstTxWarp prst="textNoShape">
              <a:avLst/>
            </a:prstTxWarp>
            <a:noAutofit/>
          </a:bodyPr>
          <a:lstStyle/>
          <a:p>
            <a:pPr algn="ctr" defTabSz="889000"/>
            <a:r>
              <a:rPr lang="en-GB" sz="1400" b="1" dirty="0">
                <a:solidFill>
                  <a:schemeClr val="bg1"/>
                </a:solidFill>
                <a:cs typeface="Arial" pitchFamily="34" charset="0"/>
              </a:rPr>
              <a:t>Zero-based commissioners solution</a:t>
            </a:r>
          </a:p>
        </p:txBody>
      </p:sp>
      <p:sp>
        <p:nvSpPr>
          <p:cNvPr id="64" name="Pentagon 63"/>
          <p:cNvSpPr/>
          <p:nvPr/>
        </p:nvSpPr>
        <p:spPr bwMode="auto">
          <a:xfrm>
            <a:off x="419284" y="4103717"/>
            <a:ext cx="1338879" cy="571500"/>
          </a:xfrm>
          <a:prstGeom prst="homePlate">
            <a:avLst>
              <a:gd name="adj" fmla="val 25814"/>
            </a:avLst>
          </a:prstGeom>
          <a:solidFill>
            <a:srgbClr val="177B57"/>
          </a:solidFill>
          <a:ln w="9525" cap="flat" cmpd="sng" algn="ctr">
            <a:solidFill>
              <a:srgbClr val="177B57"/>
            </a:solidFill>
            <a:prstDash val="solid"/>
            <a:round/>
            <a:headEnd type="none" w="med" len="med"/>
            <a:tailEnd type="none" w="med" len="med"/>
          </a:ln>
          <a:effectLst/>
        </p:spPr>
        <p:txBody>
          <a:bodyPr vert="horz" wrap="square" lIns="91440" tIns="91440" rIns="91440" bIns="91440" numCol="1" rtlCol="0" anchor="ctr" anchorCtr="0" compatLnSpc="1">
            <a:prstTxWarp prst="textNoShape">
              <a:avLst/>
            </a:prstTxWarp>
            <a:noAutofit/>
          </a:bodyPr>
          <a:lstStyle/>
          <a:p>
            <a:pPr algn="ctr" defTabSz="889000"/>
            <a:r>
              <a:rPr lang="en-GB" sz="1400" b="1" dirty="0">
                <a:solidFill>
                  <a:schemeClr val="bg1"/>
                </a:solidFill>
                <a:latin typeface="+mn-lt"/>
                <a:cs typeface="+mn-cs"/>
              </a:rPr>
              <a:t>Provider-led solution</a:t>
            </a:r>
          </a:p>
        </p:txBody>
      </p:sp>
    </p:spTree>
    <p:extLst>
      <p:ext uri="{BB962C8B-B14F-4D97-AF65-F5344CB8AC3E}">
        <p14:creationId xmlns:p14="http://schemas.microsoft.com/office/powerpoint/2010/main" val="3705847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Engagement feedback quotes</a:t>
            </a:r>
            <a:endParaRPr lang="en-GB" dirty="0"/>
          </a:p>
        </p:txBody>
      </p:sp>
      <p:sp>
        <p:nvSpPr>
          <p:cNvPr id="10" name="Rounded Rectangular Callout 9"/>
          <p:cNvSpPr/>
          <p:nvPr/>
        </p:nvSpPr>
        <p:spPr>
          <a:xfrm>
            <a:off x="3795442" y="1636753"/>
            <a:ext cx="2592861" cy="2088232"/>
          </a:xfrm>
          <a:prstGeom prst="wedgeRoundRectCallout">
            <a:avLst/>
          </a:prstGeom>
          <a:solidFill>
            <a:srgbClr val="FFC000"/>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en-GB" sz="1800" i="1" dirty="0"/>
              <a:t>“If clinical services are to be centralised then preventative services should take their place in communities ”</a:t>
            </a:r>
            <a:endParaRPr lang="en-GB" sz="1800" dirty="0"/>
          </a:p>
        </p:txBody>
      </p:sp>
      <p:sp>
        <p:nvSpPr>
          <p:cNvPr id="11" name="Rounded Rectangular Callout 10"/>
          <p:cNvSpPr/>
          <p:nvPr/>
        </p:nvSpPr>
        <p:spPr>
          <a:xfrm>
            <a:off x="6665517" y="1918952"/>
            <a:ext cx="2215093" cy="1350337"/>
          </a:xfrm>
          <a:prstGeom prst="wedgeRoundRectCallout">
            <a:avLst/>
          </a:prstGeom>
          <a:solidFill>
            <a:srgbClr val="993366"/>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spcAft>
                <a:spcPts val="1000"/>
              </a:spcAft>
            </a:pPr>
            <a:r>
              <a:rPr lang="en-GB" altLang="en-US" sz="1800" i="1" dirty="0">
                <a:solidFill>
                  <a:schemeClr val="bg1"/>
                </a:solidFill>
                <a:cs typeface="Arial" pitchFamily="34" charset="0"/>
              </a:rPr>
              <a:t>“We do not want change, we want improvement.”</a:t>
            </a:r>
          </a:p>
        </p:txBody>
      </p:sp>
      <p:sp>
        <p:nvSpPr>
          <p:cNvPr id="12" name="Rounded Rectangular Callout 11"/>
          <p:cNvSpPr/>
          <p:nvPr/>
        </p:nvSpPr>
        <p:spPr>
          <a:xfrm>
            <a:off x="1803347" y="4907291"/>
            <a:ext cx="2870075" cy="1602178"/>
          </a:xfrm>
          <a:prstGeom prst="wedgeRoundRectCallout">
            <a:avLst/>
          </a:prstGeom>
          <a:solidFill>
            <a:srgbClr val="CC00FF"/>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en-GB" sz="1800" i="1" dirty="0"/>
              <a:t>“As far as possible care should be kept very local for all but major treatments.”</a:t>
            </a:r>
            <a:endParaRPr lang="en-US" altLang="en-US" sz="1800" dirty="0">
              <a:solidFill>
                <a:schemeClr val="tx1"/>
              </a:solidFill>
              <a:latin typeface="Arial" pitchFamily="34" charset="0"/>
              <a:cs typeface="Arial" pitchFamily="34" charset="0"/>
            </a:endParaRPr>
          </a:p>
        </p:txBody>
      </p:sp>
      <p:sp>
        <p:nvSpPr>
          <p:cNvPr id="13" name="Rounded Rectangular Callout 12"/>
          <p:cNvSpPr/>
          <p:nvPr/>
        </p:nvSpPr>
        <p:spPr>
          <a:xfrm>
            <a:off x="794346" y="3269289"/>
            <a:ext cx="2723882" cy="1403796"/>
          </a:xfrm>
          <a:prstGeom prst="wedgeRoundRectCallout">
            <a:avLst/>
          </a:prstGeom>
          <a:solidFill>
            <a:srgbClr val="92D050"/>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en-GB" sz="1800" i="1" dirty="0"/>
              <a:t>“Have fewer excellent hospitals and not poor provision in every town.”</a:t>
            </a:r>
            <a:endParaRPr lang="en-GB" sz="1800" dirty="0"/>
          </a:p>
        </p:txBody>
      </p:sp>
      <p:sp>
        <p:nvSpPr>
          <p:cNvPr id="14" name="Rounded Rectangular Callout 13"/>
          <p:cNvSpPr/>
          <p:nvPr/>
        </p:nvSpPr>
        <p:spPr>
          <a:xfrm>
            <a:off x="5010715" y="3971186"/>
            <a:ext cx="3593733" cy="2050101"/>
          </a:xfrm>
          <a:prstGeom prst="wedgeRoundRectCallout">
            <a:avLst/>
          </a:prstGeom>
          <a:solidFill>
            <a:srgbClr val="666699"/>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en-GB" sz="1800" i="1" dirty="0">
                <a:solidFill>
                  <a:schemeClr val="bg1"/>
                </a:solidFill>
              </a:rPr>
              <a:t>“It is important to consider how friends and relatives will be able to visit patients in hospital as this can play an important part of recovery. Some people need that emotional support.”</a:t>
            </a:r>
            <a:endParaRPr lang="en-GB" sz="1800" dirty="0">
              <a:solidFill>
                <a:schemeClr val="bg1"/>
              </a:solidFill>
            </a:endParaRPr>
          </a:p>
        </p:txBody>
      </p:sp>
      <p:sp>
        <p:nvSpPr>
          <p:cNvPr id="15" name="Rounded Rectangular Callout 14"/>
          <p:cNvSpPr/>
          <p:nvPr/>
        </p:nvSpPr>
        <p:spPr>
          <a:xfrm>
            <a:off x="251520" y="1636753"/>
            <a:ext cx="3148885" cy="1287886"/>
          </a:xfrm>
          <a:prstGeom prst="wedgeRoundRectCallout">
            <a:avLst/>
          </a:prstGeom>
          <a:solidFill>
            <a:srgbClr val="00B0F0"/>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en-GB" sz="1800" i="1" dirty="0"/>
              <a:t>“Better screening to foresee age related illnesses e.g. stroke.”</a:t>
            </a:r>
            <a:endParaRPr lang="en-GB" sz="1800" dirty="0"/>
          </a:p>
        </p:txBody>
      </p:sp>
    </p:spTree>
    <p:extLst>
      <p:ext uri="{BB962C8B-B14F-4D97-AF65-F5344CB8AC3E}">
        <p14:creationId xmlns:p14="http://schemas.microsoft.com/office/powerpoint/2010/main" val="41347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2800" dirty="0" smtClean="0"/>
              <a:t>How are we acting on the engagement feedback?</a:t>
            </a:r>
            <a:endParaRPr lang="en-GB" sz="2800" dirty="0"/>
          </a:p>
        </p:txBody>
      </p:sp>
      <p:sp>
        <p:nvSpPr>
          <p:cNvPr id="4" name="Rectangle 3"/>
          <p:cNvSpPr/>
          <p:nvPr/>
        </p:nvSpPr>
        <p:spPr bwMode="auto">
          <a:xfrm>
            <a:off x="844062" y="2204864"/>
            <a:ext cx="3019601" cy="2413303"/>
          </a:xfrm>
          <a:prstGeom prst="rect">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84406" tIns="84406" rIns="84406" bIns="84406" numCol="1" rtlCol="0" anchor="ctr" anchorCtr="0" compatLnSpc="1">
            <a:prstTxWarp prst="textNoShape">
              <a:avLst/>
            </a:prstTxWarp>
            <a:noAutofit/>
          </a:bodyPr>
          <a:lstStyle/>
          <a:p>
            <a:pPr algn="ctr" defTabSz="820636" fontAlgn="base"/>
            <a:r>
              <a:rPr lang="en-GB" sz="1662" b="1" dirty="0">
                <a:solidFill>
                  <a:schemeClr val="bg1"/>
                </a:solidFill>
              </a:rPr>
              <a:t>Introduced an additional “funnel” element to separate out self-care from the home care work.  More initiatives being added and implemented in that area</a:t>
            </a:r>
          </a:p>
        </p:txBody>
      </p:sp>
      <p:sp>
        <p:nvSpPr>
          <p:cNvPr id="5" name="Rectangle 4"/>
          <p:cNvSpPr/>
          <p:nvPr/>
        </p:nvSpPr>
        <p:spPr bwMode="auto">
          <a:xfrm>
            <a:off x="4123221" y="2204865"/>
            <a:ext cx="4020191" cy="1224484"/>
          </a:xfrm>
          <a:prstGeom prst="rect">
            <a:avLst/>
          </a:prstGeom>
          <a:solidFill>
            <a:srgbClr val="00B050"/>
          </a:solidFill>
          <a:ln w="9525" cap="flat" cmpd="sng" algn="ctr">
            <a:noFill/>
            <a:prstDash val="solid"/>
            <a:round/>
            <a:headEnd type="none" w="med" len="med"/>
            <a:tailEnd type="none" w="med" len="med"/>
          </a:ln>
          <a:effectLst/>
        </p:spPr>
        <p:txBody>
          <a:bodyPr vert="horz" wrap="square" lIns="84406" tIns="84406" rIns="84406" bIns="84406" numCol="1" rtlCol="0" anchor="ctr" anchorCtr="0" compatLnSpc="1">
            <a:prstTxWarp prst="textNoShape">
              <a:avLst/>
            </a:prstTxWarp>
            <a:noAutofit/>
          </a:bodyPr>
          <a:lstStyle/>
          <a:p>
            <a:pPr algn="ctr" defTabSz="820636" fontAlgn="base"/>
            <a:r>
              <a:rPr lang="en-GB" sz="1662" b="1" dirty="0">
                <a:solidFill>
                  <a:schemeClr val="bg1"/>
                </a:solidFill>
              </a:rPr>
              <a:t>Set up an integrated transportation group to work on transportation solutions</a:t>
            </a:r>
          </a:p>
        </p:txBody>
      </p:sp>
      <p:sp>
        <p:nvSpPr>
          <p:cNvPr id="7" name="Rectangle 6"/>
          <p:cNvSpPr/>
          <p:nvPr/>
        </p:nvSpPr>
        <p:spPr bwMode="auto">
          <a:xfrm>
            <a:off x="844063" y="4825219"/>
            <a:ext cx="4172755" cy="1535558"/>
          </a:xfrm>
          <a:prstGeom prst="rect">
            <a:avLst/>
          </a:prstGeom>
          <a:solidFill>
            <a:srgbClr val="FFC000"/>
          </a:solidFill>
          <a:ln w="9525" cap="flat" cmpd="sng" algn="ctr">
            <a:noFill/>
            <a:prstDash val="solid"/>
            <a:round/>
            <a:headEnd type="none" w="med" len="med"/>
            <a:tailEnd type="none" w="med" len="med"/>
          </a:ln>
          <a:effectLst/>
        </p:spPr>
        <p:txBody>
          <a:bodyPr vert="horz" wrap="square" lIns="84406" tIns="84406" rIns="84406" bIns="84406" numCol="1" rtlCol="0" anchor="ctr" anchorCtr="0" compatLnSpc="1">
            <a:prstTxWarp prst="textNoShape">
              <a:avLst/>
            </a:prstTxWarp>
            <a:noAutofit/>
          </a:bodyPr>
          <a:lstStyle/>
          <a:p>
            <a:pPr algn="ctr" defTabSz="820636" fontAlgn="base"/>
            <a:r>
              <a:rPr lang="en-GB" sz="1662" b="1" dirty="0">
                <a:solidFill>
                  <a:schemeClr val="bg1"/>
                </a:solidFill>
              </a:rPr>
              <a:t>Plans in place to involve a much wider group of clinicians in the review of clinical adjacencies and interdependencies</a:t>
            </a:r>
          </a:p>
        </p:txBody>
      </p:sp>
      <p:sp>
        <p:nvSpPr>
          <p:cNvPr id="8" name="Rectangle 7"/>
          <p:cNvSpPr/>
          <p:nvPr/>
        </p:nvSpPr>
        <p:spPr bwMode="auto">
          <a:xfrm>
            <a:off x="4135109" y="3636401"/>
            <a:ext cx="4008303" cy="981767"/>
          </a:xfrm>
          <a:prstGeom prst="rect">
            <a:avLst/>
          </a:prstGeom>
          <a:solidFill>
            <a:srgbClr val="CC00FF"/>
          </a:solidFill>
          <a:ln w="9525" cap="flat" cmpd="sng" algn="ctr">
            <a:noFill/>
            <a:prstDash val="solid"/>
            <a:round/>
            <a:headEnd type="none" w="med" len="med"/>
            <a:tailEnd type="none" w="med" len="med"/>
          </a:ln>
          <a:effectLst/>
        </p:spPr>
        <p:txBody>
          <a:bodyPr vert="horz" wrap="square" lIns="84406" tIns="84406" rIns="84406" bIns="84406" numCol="1" rtlCol="0" anchor="ctr" anchorCtr="0" compatLnSpc="1">
            <a:prstTxWarp prst="textNoShape">
              <a:avLst/>
            </a:prstTxWarp>
            <a:noAutofit/>
          </a:bodyPr>
          <a:lstStyle/>
          <a:p>
            <a:pPr algn="ctr" defTabSz="820636" fontAlgn="base"/>
            <a:r>
              <a:rPr lang="en-GB" sz="1662" b="1" dirty="0">
                <a:solidFill>
                  <a:schemeClr val="bg1"/>
                </a:solidFill>
              </a:rPr>
              <a:t>7 day working pilot about to commence – to extend community and GP care provision</a:t>
            </a:r>
          </a:p>
        </p:txBody>
      </p:sp>
      <p:sp>
        <p:nvSpPr>
          <p:cNvPr id="9" name="Rectangle 8"/>
          <p:cNvSpPr/>
          <p:nvPr/>
        </p:nvSpPr>
        <p:spPr bwMode="auto">
          <a:xfrm>
            <a:off x="5278358" y="4825219"/>
            <a:ext cx="2865054" cy="1535558"/>
          </a:xfrm>
          <a:prstGeom prst="rect">
            <a:avLst/>
          </a:prstGeom>
          <a:solidFill>
            <a:srgbClr val="993366"/>
          </a:solidFill>
          <a:ln w="9525" cap="flat" cmpd="sng" algn="ctr">
            <a:noFill/>
            <a:prstDash val="solid"/>
            <a:round/>
            <a:headEnd type="none" w="med" len="med"/>
            <a:tailEnd type="none" w="med" len="med"/>
          </a:ln>
          <a:effectLst/>
        </p:spPr>
        <p:txBody>
          <a:bodyPr vert="horz" wrap="square" lIns="84406" tIns="84406" rIns="84406" bIns="84406" numCol="1" rtlCol="0" anchor="ctr" anchorCtr="0" compatLnSpc="1">
            <a:prstTxWarp prst="textNoShape">
              <a:avLst/>
            </a:prstTxWarp>
            <a:noAutofit/>
          </a:bodyPr>
          <a:lstStyle/>
          <a:p>
            <a:pPr algn="ctr" defTabSz="820636" fontAlgn="base"/>
            <a:r>
              <a:rPr lang="en-GB" sz="1662" b="1" dirty="0">
                <a:solidFill>
                  <a:schemeClr val="bg1"/>
                </a:solidFill>
              </a:rPr>
              <a:t>Technological solutions being planned to support home and community based care provision</a:t>
            </a:r>
          </a:p>
        </p:txBody>
      </p:sp>
      <p:sp>
        <p:nvSpPr>
          <p:cNvPr id="2" name="TextBox 1"/>
          <p:cNvSpPr txBox="1"/>
          <p:nvPr/>
        </p:nvSpPr>
        <p:spPr>
          <a:xfrm>
            <a:off x="402833" y="1452722"/>
            <a:ext cx="8283967" cy="603883"/>
          </a:xfrm>
          <a:prstGeom prst="rect">
            <a:avLst/>
          </a:prstGeom>
          <a:noFill/>
        </p:spPr>
        <p:txBody>
          <a:bodyPr wrap="square" rtlCol="0">
            <a:spAutoFit/>
          </a:bodyPr>
          <a:lstStyle/>
          <a:p>
            <a:r>
              <a:rPr lang="en-GB" sz="1662" dirty="0" smtClean="0"/>
              <a:t>Here are some n </a:t>
            </a:r>
            <a:r>
              <a:rPr lang="en-GB" sz="1662" dirty="0"/>
              <a:t>response to public feedback / demand we are making the following changes / enhancements to the programme</a:t>
            </a:r>
          </a:p>
        </p:txBody>
      </p:sp>
    </p:spTree>
    <p:extLst>
      <p:ext uri="{BB962C8B-B14F-4D97-AF65-F5344CB8AC3E}">
        <p14:creationId xmlns:p14="http://schemas.microsoft.com/office/powerpoint/2010/main" val="1035238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923" y="673440"/>
            <a:ext cx="6908800" cy="831600"/>
          </a:xfrm>
        </p:spPr>
        <p:txBody>
          <a:bodyPr>
            <a:normAutofit/>
          </a:bodyPr>
          <a:lstStyle/>
          <a:p>
            <a:r>
              <a:rPr lang="en-GB" sz="3600" dirty="0" smtClean="0"/>
              <a:t>Self Care &amp; Independent living</a:t>
            </a:r>
            <a:endParaRPr lang="en-GB" sz="3600" dirty="0"/>
          </a:p>
        </p:txBody>
      </p:sp>
      <p:pic>
        <p:nvPicPr>
          <p:cNvPr id="19" name="Picture 2" descr="https://encrypted-tbn2.gstatic.com/images?q=tbn:ANd9GcTVJs7zm8kpo28zP7NWF3su8DDqvx-u-wUVhRz-lKOqMkeBSqFQ"/>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5264" r="35122" b="7032"/>
          <a:stretch/>
        </p:blipFill>
        <p:spPr bwMode="auto">
          <a:xfrm>
            <a:off x="971600" y="836712"/>
            <a:ext cx="427975" cy="612964"/>
          </a:xfrm>
          <a:prstGeom prst="rect">
            <a:avLst/>
          </a:prstGeom>
          <a:noFill/>
          <a:extLst>
            <a:ext uri="{909E8E84-426E-40DD-AFC4-6F175D3DCCD1}">
              <a14:hiddenFill xmlns:a14="http://schemas.microsoft.com/office/drawing/2010/main">
                <a:solidFill>
                  <a:srgbClr val="FFFFFF"/>
                </a:solidFill>
              </a14:hiddenFill>
            </a:ext>
          </a:extLst>
        </p:spPr>
      </p:pic>
      <p:grpSp>
        <p:nvGrpSpPr>
          <p:cNvPr id="20" name="Group 55"/>
          <p:cNvGrpSpPr/>
          <p:nvPr/>
        </p:nvGrpSpPr>
        <p:grpSpPr>
          <a:xfrm>
            <a:off x="1943585" y="2626000"/>
            <a:ext cx="4788655" cy="3899344"/>
            <a:chOff x="2285583" y="1814731"/>
            <a:chExt cx="5156225" cy="3657600"/>
          </a:xfrm>
        </p:grpSpPr>
        <p:graphicFrame>
          <p:nvGraphicFramePr>
            <p:cNvPr id="21" name="Chart 20"/>
            <p:cNvGraphicFramePr/>
            <p:nvPr/>
          </p:nvGraphicFramePr>
          <p:xfrm>
            <a:off x="2285583" y="1814731"/>
            <a:ext cx="5156225" cy="3657600"/>
          </p:xfrm>
          <a:graphic>
            <a:graphicData uri="http://schemas.openxmlformats.org/drawingml/2006/chart">
              <c:chart xmlns:c="http://schemas.openxmlformats.org/drawingml/2006/chart" xmlns:r="http://schemas.openxmlformats.org/officeDocument/2006/relationships" r:id="rId3"/>
            </a:graphicData>
          </a:graphic>
        </p:graphicFrame>
        <p:grpSp>
          <p:nvGrpSpPr>
            <p:cNvPr id="22" name="Group 40"/>
            <p:cNvGrpSpPr/>
            <p:nvPr/>
          </p:nvGrpSpPr>
          <p:grpSpPr>
            <a:xfrm>
              <a:off x="3587262" y="2799474"/>
              <a:ext cx="2405576" cy="1589647"/>
              <a:chOff x="2668683" y="1748041"/>
              <a:chExt cx="4524999" cy="3576027"/>
            </a:xfrm>
          </p:grpSpPr>
          <p:graphicFrame>
            <p:nvGraphicFramePr>
              <p:cNvPr id="24" name="Chart 23"/>
              <p:cNvGraphicFramePr/>
              <p:nvPr/>
            </p:nvGraphicFramePr>
            <p:xfrm>
              <a:off x="4047832" y="2785403"/>
              <a:ext cx="1945005" cy="173032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5" name="Chart 24"/>
              <p:cNvGraphicFramePr/>
              <p:nvPr/>
            </p:nvGraphicFramePr>
            <p:xfrm>
              <a:off x="2668683" y="1748041"/>
              <a:ext cx="4524999" cy="357602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6" name="Chart 25"/>
              <p:cNvGraphicFramePr/>
              <p:nvPr/>
            </p:nvGraphicFramePr>
            <p:xfrm>
              <a:off x="4811151" y="3263704"/>
              <a:ext cx="636708" cy="582455"/>
            </p:xfrm>
            <a:graphic>
              <a:graphicData uri="http://schemas.openxmlformats.org/drawingml/2006/chart">
                <c:chart xmlns:c="http://schemas.openxmlformats.org/drawingml/2006/chart" xmlns:r="http://schemas.openxmlformats.org/officeDocument/2006/relationships" r:id="rId6"/>
              </a:graphicData>
            </a:graphic>
          </p:graphicFrame>
          <p:sp>
            <p:nvSpPr>
              <p:cNvPr id="27" name="Oval 26"/>
              <p:cNvSpPr/>
              <p:nvPr/>
            </p:nvSpPr>
            <p:spPr bwMode="auto">
              <a:xfrm>
                <a:off x="5134708" y="3500511"/>
                <a:ext cx="126610" cy="143022"/>
              </a:xfrm>
              <a:prstGeom prst="ellipse">
                <a:avLst/>
              </a:prstGeom>
              <a:solidFill>
                <a:schemeClr val="accent4"/>
              </a:solidFill>
              <a:ln w="9525"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36000" tIns="91440" rIns="36000" bIns="91440" numCol="1" rtlCol="0" anchor="ctr" anchorCtr="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dirty="0">
                  <a:solidFill>
                    <a:srgbClr val="000000"/>
                  </a:solidFill>
                </a:endParaRPr>
              </a:p>
            </p:txBody>
          </p:sp>
        </p:grpSp>
        <p:sp>
          <p:nvSpPr>
            <p:cNvPr id="23" name="Oval 22"/>
            <p:cNvSpPr/>
            <p:nvPr/>
          </p:nvSpPr>
          <p:spPr bwMode="auto">
            <a:xfrm>
              <a:off x="3991358" y="2827607"/>
              <a:ext cx="1860844" cy="1547446"/>
            </a:xfrm>
            <a:prstGeom prst="ellipse">
              <a:avLst/>
            </a:prstGeom>
            <a:solidFill>
              <a:schemeClr val="bg1">
                <a:alpha val="70000"/>
              </a:schemeClr>
            </a:solidFill>
            <a:ln w="9525" cap="flat" cmpd="sng" algn="ctr">
              <a:solidFill>
                <a:schemeClr val="bg1"/>
              </a:solidFill>
              <a:prstDash val="solid"/>
              <a:round/>
              <a:headEnd type="none" w="med" len="med"/>
              <a:tailEnd type="none" w="med" len="med"/>
            </a:ln>
            <a:effectLst/>
          </p:spPr>
          <p:txBody>
            <a:bodyPr vert="horz" wrap="square" lIns="91440" tIns="91440" rIns="91440" bIns="91440" numCol="1" rtlCol="0" anchor="t" anchorCtr="0" compatLnSpc="1">
              <a:prstTxWarp prst="textNoShape">
                <a:avLst/>
              </a:prstTxWarp>
              <a:noAutofit/>
            </a:bodyPr>
            <a:lstStyle/>
            <a:p>
              <a:pPr algn="ctr" defTabSz="889000"/>
              <a:endParaRPr lang="en-GB" dirty="0" smtClean="0">
                <a:solidFill>
                  <a:srgbClr val="000000"/>
                </a:solidFill>
                <a:latin typeface="Arial"/>
              </a:endParaRPr>
            </a:p>
          </p:txBody>
        </p:sp>
      </p:grpSp>
      <p:sp>
        <p:nvSpPr>
          <p:cNvPr id="28" name="Rectangle 2"/>
          <p:cNvSpPr>
            <a:spLocks noChangeArrowheads="1"/>
          </p:cNvSpPr>
          <p:nvPr/>
        </p:nvSpPr>
        <p:spPr bwMode="gray">
          <a:xfrm>
            <a:off x="840923" y="1584065"/>
            <a:ext cx="7045179" cy="771015"/>
          </a:xfrm>
          <a:prstGeom prst="rect">
            <a:avLst/>
          </a:prstGeom>
          <a:solidFill>
            <a:schemeClr val="tx2">
              <a:lumMod val="75000"/>
            </a:schemeClr>
          </a:solidFill>
          <a:ln w="15875" algn="ctr">
            <a:solidFill>
              <a:schemeClr val="hlink"/>
            </a:solidFill>
            <a:miter lim="800000"/>
            <a:headEnd/>
            <a:tailEnd/>
          </a:ln>
        </p:spPr>
        <p:txBody>
          <a:bodyPr lIns="90000" tIns="91440" rIns="36000" bIns="91440" anchor="ctr"/>
          <a:lstStyle/>
          <a:p>
            <a:pPr algn="ctr"/>
            <a:r>
              <a:rPr lang="en-GB" b="1" dirty="0" smtClean="0">
                <a:solidFill>
                  <a:schemeClr val="bg1"/>
                </a:solidFill>
              </a:rPr>
              <a:t>Goal:</a:t>
            </a:r>
            <a:r>
              <a:rPr lang="en-GB" dirty="0" smtClean="0">
                <a:solidFill>
                  <a:schemeClr val="bg1"/>
                </a:solidFill>
              </a:rPr>
              <a:t> Enable people to stay healthy and live independently</a:t>
            </a:r>
          </a:p>
        </p:txBody>
      </p:sp>
    </p:spTree>
    <p:extLst>
      <p:ext uri="{BB962C8B-B14F-4D97-AF65-F5344CB8AC3E}">
        <p14:creationId xmlns:p14="http://schemas.microsoft.com/office/powerpoint/2010/main" val="1963288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83768" y="861374"/>
            <a:ext cx="694985" cy="684156"/>
          </a:xfrm>
          <a:prstGeom prst="rect">
            <a:avLst/>
          </a:prstGeom>
        </p:spPr>
      </p:pic>
      <p:sp>
        <p:nvSpPr>
          <p:cNvPr id="79" name="Title 2"/>
          <p:cNvSpPr txBox="1">
            <a:spLocks/>
          </p:cNvSpPr>
          <p:nvPr/>
        </p:nvSpPr>
        <p:spPr bwMode="auto">
          <a:xfrm>
            <a:off x="899592" y="673884"/>
            <a:ext cx="6893169" cy="831600"/>
          </a:xfrm>
          <a:prstGeom prst="rect">
            <a:avLst/>
          </a:prstGeom>
          <a:noFill/>
          <a:ln w="9525" algn="ctr">
            <a:noFill/>
            <a:miter lim="800000"/>
            <a:headEnd/>
            <a:tailEnd/>
          </a:ln>
          <a:effectLst/>
        </p:spPr>
        <p:txBody>
          <a:bodyPr vert="horz" wrap="square" lIns="0" tIns="46800" rIns="0" bIns="46800" numCol="1" anchor="b" anchorCtr="0" compatLnSpc="1">
            <a:prstTxWarp prst="textNoShape">
              <a:avLst/>
            </a:prstTxWarp>
          </a:bodyPr>
          <a:lstStyle>
            <a:lvl1pPr algn="l" defTabSz="889000" rtl="0" eaLnBrk="0" fontAlgn="base" hangingPunct="0">
              <a:spcBef>
                <a:spcPct val="0"/>
              </a:spcBef>
              <a:spcAft>
                <a:spcPct val="0"/>
              </a:spcAft>
              <a:defRPr sz="2800" b="1">
                <a:solidFill>
                  <a:srgbClr val="345782"/>
                </a:solidFill>
                <a:latin typeface="+mj-lt"/>
                <a:ea typeface="+mj-ea"/>
                <a:cs typeface="+mj-cs"/>
              </a:defRPr>
            </a:lvl1pPr>
            <a:lvl2pPr algn="l" defTabSz="889000" rtl="0" eaLnBrk="0" fontAlgn="base" hangingPunct="0">
              <a:spcBef>
                <a:spcPct val="0"/>
              </a:spcBef>
              <a:spcAft>
                <a:spcPct val="0"/>
              </a:spcAft>
              <a:defRPr sz="2400">
                <a:solidFill>
                  <a:srgbClr val="345782"/>
                </a:solidFill>
                <a:latin typeface="Arial" charset="0"/>
                <a:cs typeface="Arial" charset="0"/>
              </a:defRPr>
            </a:lvl2pPr>
            <a:lvl3pPr algn="l" defTabSz="889000" rtl="0" eaLnBrk="0" fontAlgn="base" hangingPunct="0">
              <a:spcBef>
                <a:spcPct val="0"/>
              </a:spcBef>
              <a:spcAft>
                <a:spcPct val="0"/>
              </a:spcAft>
              <a:defRPr sz="2400">
                <a:solidFill>
                  <a:srgbClr val="345782"/>
                </a:solidFill>
                <a:latin typeface="Arial" charset="0"/>
                <a:cs typeface="Arial" charset="0"/>
              </a:defRPr>
            </a:lvl3pPr>
            <a:lvl4pPr algn="l" defTabSz="889000" rtl="0" eaLnBrk="0" fontAlgn="base" hangingPunct="0">
              <a:spcBef>
                <a:spcPct val="0"/>
              </a:spcBef>
              <a:spcAft>
                <a:spcPct val="0"/>
              </a:spcAft>
              <a:defRPr sz="2400">
                <a:solidFill>
                  <a:srgbClr val="345782"/>
                </a:solidFill>
                <a:latin typeface="Arial" charset="0"/>
                <a:cs typeface="Arial" charset="0"/>
              </a:defRPr>
            </a:lvl4pPr>
            <a:lvl5pPr algn="l" defTabSz="889000" rtl="0" eaLnBrk="0" fontAlgn="base" hangingPunct="0">
              <a:spcBef>
                <a:spcPct val="0"/>
              </a:spcBef>
              <a:spcAft>
                <a:spcPct val="0"/>
              </a:spcAft>
              <a:defRPr sz="2400">
                <a:solidFill>
                  <a:srgbClr val="345782"/>
                </a:solidFill>
                <a:latin typeface="Arial" charset="0"/>
                <a:cs typeface="Arial" charset="0"/>
              </a:defRPr>
            </a:lvl5pPr>
            <a:lvl6pPr marL="457200" algn="l" defTabSz="889000" rtl="0" fontAlgn="base">
              <a:spcBef>
                <a:spcPct val="0"/>
              </a:spcBef>
              <a:spcAft>
                <a:spcPct val="0"/>
              </a:spcAft>
              <a:defRPr sz="2400" b="1">
                <a:solidFill>
                  <a:schemeClr val="tx2"/>
                </a:solidFill>
                <a:latin typeface="Trebuchet MS" pitchFamily="34" charset="0"/>
                <a:cs typeface="Arial" charset="0"/>
              </a:defRPr>
            </a:lvl6pPr>
            <a:lvl7pPr marL="914400" algn="l" defTabSz="889000" rtl="0" fontAlgn="base">
              <a:spcBef>
                <a:spcPct val="0"/>
              </a:spcBef>
              <a:spcAft>
                <a:spcPct val="0"/>
              </a:spcAft>
              <a:defRPr sz="2400" b="1">
                <a:solidFill>
                  <a:schemeClr val="tx2"/>
                </a:solidFill>
                <a:latin typeface="Trebuchet MS" pitchFamily="34" charset="0"/>
                <a:cs typeface="Arial" charset="0"/>
              </a:defRPr>
            </a:lvl7pPr>
            <a:lvl8pPr marL="1371600" algn="l" defTabSz="889000" rtl="0" fontAlgn="base">
              <a:spcBef>
                <a:spcPct val="0"/>
              </a:spcBef>
              <a:spcAft>
                <a:spcPct val="0"/>
              </a:spcAft>
              <a:defRPr sz="2400" b="1">
                <a:solidFill>
                  <a:schemeClr val="tx2"/>
                </a:solidFill>
                <a:latin typeface="Trebuchet MS" pitchFamily="34" charset="0"/>
                <a:cs typeface="Arial" charset="0"/>
              </a:defRPr>
            </a:lvl8pPr>
            <a:lvl9pPr marL="1828800" algn="l" defTabSz="889000" rtl="0" fontAlgn="base">
              <a:spcBef>
                <a:spcPct val="0"/>
              </a:spcBef>
              <a:spcAft>
                <a:spcPct val="0"/>
              </a:spcAft>
              <a:defRPr sz="2400" b="1">
                <a:solidFill>
                  <a:schemeClr val="tx2"/>
                </a:solidFill>
                <a:latin typeface="Trebuchet MS" pitchFamily="34" charset="0"/>
                <a:cs typeface="Arial" charset="0"/>
              </a:defRPr>
            </a:lvl9pPr>
          </a:lstStyle>
          <a:p>
            <a:pPr algn="ctr"/>
            <a:r>
              <a:rPr lang="en-GB" sz="3600" b="0" kern="0" dirty="0" smtClean="0">
                <a:solidFill>
                  <a:schemeClr val="tx1"/>
                </a:solidFill>
              </a:rPr>
              <a:t>Home Care </a:t>
            </a:r>
            <a:endParaRPr lang="en-GB" sz="3600" b="0" kern="0" dirty="0">
              <a:solidFill>
                <a:schemeClr val="tx1"/>
              </a:solidFill>
            </a:endParaRPr>
          </a:p>
        </p:txBody>
      </p:sp>
      <p:grpSp>
        <p:nvGrpSpPr>
          <p:cNvPr id="20" name="Group 55"/>
          <p:cNvGrpSpPr/>
          <p:nvPr/>
        </p:nvGrpSpPr>
        <p:grpSpPr>
          <a:xfrm>
            <a:off x="1763688" y="2703274"/>
            <a:ext cx="4750732" cy="3750062"/>
            <a:chOff x="2285583" y="1814731"/>
            <a:chExt cx="5156225" cy="3657600"/>
          </a:xfrm>
        </p:grpSpPr>
        <p:graphicFrame>
          <p:nvGraphicFramePr>
            <p:cNvPr id="21" name="Chart 20"/>
            <p:cNvGraphicFramePr/>
            <p:nvPr/>
          </p:nvGraphicFramePr>
          <p:xfrm>
            <a:off x="2285583" y="1814731"/>
            <a:ext cx="5156225" cy="3657600"/>
          </p:xfrm>
          <a:graphic>
            <a:graphicData uri="http://schemas.openxmlformats.org/drawingml/2006/chart">
              <c:chart xmlns:c="http://schemas.openxmlformats.org/drawingml/2006/chart" xmlns:r="http://schemas.openxmlformats.org/officeDocument/2006/relationships" r:id="rId3"/>
            </a:graphicData>
          </a:graphic>
        </p:graphicFrame>
        <p:grpSp>
          <p:nvGrpSpPr>
            <p:cNvPr id="22" name="Group 40"/>
            <p:cNvGrpSpPr/>
            <p:nvPr/>
          </p:nvGrpSpPr>
          <p:grpSpPr>
            <a:xfrm>
              <a:off x="3587262" y="2799474"/>
              <a:ext cx="2405576" cy="1589647"/>
              <a:chOff x="2668683" y="1748041"/>
              <a:chExt cx="4524999" cy="3576027"/>
            </a:xfrm>
          </p:grpSpPr>
          <p:graphicFrame>
            <p:nvGraphicFramePr>
              <p:cNvPr id="24" name="Chart 23"/>
              <p:cNvGraphicFramePr/>
              <p:nvPr/>
            </p:nvGraphicFramePr>
            <p:xfrm>
              <a:off x="4047832" y="2785403"/>
              <a:ext cx="1945005" cy="173032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5" name="Chart 24"/>
              <p:cNvGraphicFramePr/>
              <p:nvPr/>
            </p:nvGraphicFramePr>
            <p:xfrm>
              <a:off x="2668683" y="1748041"/>
              <a:ext cx="4524999" cy="357602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6" name="Chart 25"/>
              <p:cNvGraphicFramePr/>
              <p:nvPr/>
            </p:nvGraphicFramePr>
            <p:xfrm>
              <a:off x="4811151" y="3263704"/>
              <a:ext cx="636708" cy="582455"/>
            </p:xfrm>
            <a:graphic>
              <a:graphicData uri="http://schemas.openxmlformats.org/drawingml/2006/chart">
                <c:chart xmlns:c="http://schemas.openxmlformats.org/drawingml/2006/chart" xmlns:r="http://schemas.openxmlformats.org/officeDocument/2006/relationships" r:id="rId6"/>
              </a:graphicData>
            </a:graphic>
          </p:graphicFrame>
          <p:sp>
            <p:nvSpPr>
              <p:cNvPr id="27" name="Oval 26"/>
              <p:cNvSpPr/>
              <p:nvPr/>
            </p:nvSpPr>
            <p:spPr bwMode="auto">
              <a:xfrm>
                <a:off x="5134708" y="3500511"/>
                <a:ext cx="126610" cy="143022"/>
              </a:xfrm>
              <a:prstGeom prst="ellipse">
                <a:avLst/>
              </a:prstGeom>
              <a:solidFill>
                <a:schemeClr val="accent4"/>
              </a:solidFill>
              <a:ln w="9525"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36000" tIns="91440" rIns="36000" bIns="91440" numCol="1" rtlCol="0" anchor="ctr" anchorCtr="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dirty="0">
                  <a:solidFill>
                    <a:srgbClr val="000000"/>
                  </a:solidFill>
                </a:endParaRPr>
              </a:p>
            </p:txBody>
          </p:sp>
        </p:grpSp>
        <p:sp>
          <p:nvSpPr>
            <p:cNvPr id="23" name="Oval 22"/>
            <p:cNvSpPr/>
            <p:nvPr/>
          </p:nvSpPr>
          <p:spPr bwMode="auto">
            <a:xfrm>
              <a:off x="3960454" y="2827607"/>
              <a:ext cx="1869181" cy="1547446"/>
            </a:xfrm>
            <a:prstGeom prst="ellipse">
              <a:avLst/>
            </a:prstGeom>
            <a:solidFill>
              <a:schemeClr val="bg1">
                <a:alpha val="70000"/>
              </a:schemeClr>
            </a:solidFill>
            <a:ln w="9525" cap="flat" cmpd="sng" algn="ctr">
              <a:solidFill>
                <a:schemeClr val="bg1"/>
              </a:solidFill>
              <a:prstDash val="solid"/>
              <a:round/>
              <a:headEnd type="none" w="med" len="med"/>
              <a:tailEnd type="none" w="med" len="med"/>
            </a:ln>
            <a:effectLst/>
          </p:spPr>
          <p:txBody>
            <a:bodyPr vert="horz" wrap="square" lIns="91440" tIns="91440" rIns="91440" bIns="91440" numCol="1" rtlCol="0" anchor="t" anchorCtr="0" compatLnSpc="1">
              <a:prstTxWarp prst="textNoShape">
                <a:avLst/>
              </a:prstTxWarp>
              <a:noAutofit/>
            </a:bodyPr>
            <a:lstStyle/>
            <a:p>
              <a:pPr algn="ctr" defTabSz="889000"/>
              <a:endParaRPr lang="en-GB" dirty="0" smtClean="0">
                <a:solidFill>
                  <a:srgbClr val="000000"/>
                </a:solidFill>
                <a:latin typeface="Arial"/>
              </a:endParaRPr>
            </a:p>
          </p:txBody>
        </p:sp>
      </p:grpSp>
      <p:sp>
        <p:nvSpPr>
          <p:cNvPr id="28" name="Rectangle 2"/>
          <p:cNvSpPr>
            <a:spLocks noChangeArrowheads="1"/>
          </p:cNvSpPr>
          <p:nvPr/>
        </p:nvSpPr>
        <p:spPr bwMode="gray">
          <a:xfrm>
            <a:off x="899592" y="1616876"/>
            <a:ext cx="7575512" cy="929066"/>
          </a:xfrm>
          <a:prstGeom prst="rect">
            <a:avLst/>
          </a:prstGeom>
          <a:solidFill>
            <a:schemeClr val="tx2">
              <a:lumMod val="75000"/>
            </a:schemeClr>
          </a:solidFill>
          <a:ln w="15875" algn="ctr">
            <a:solidFill>
              <a:schemeClr val="hlink"/>
            </a:solidFill>
            <a:miter lim="800000"/>
            <a:headEnd/>
            <a:tailEnd/>
          </a:ln>
        </p:spPr>
        <p:txBody>
          <a:bodyPr lIns="90000" tIns="91440" rIns="36000" bIns="91440" anchor="ctr"/>
          <a:lstStyle/>
          <a:p>
            <a:pPr algn="ctr"/>
            <a:r>
              <a:rPr lang="en-GB" b="1" dirty="0" smtClean="0">
                <a:solidFill>
                  <a:schemeClr val="bg1"/>
                </a:solidFill>
              </a:rPr>
              <a:t>Goal:</a:t>
            </a:r>
            <a:r>
              <a:rPr lang="en-GB" dirty="0" smtClean="0">
                <a:solidFill>
                  <a:schemeClr val="bg1"/>
                </a:solidFill>
              </a:rPr>
              <a:t> Provide care and support in people’s homes to promote health</a:t>
            </a:r>
            <a:r>
              <a:rPr lang="en-GB" dirty="0">
                <a:solidFill>
                  <a:schemeClr val="bg1"/>
                </a:solidFill>
              </a:rPr>
              <a:t> </a:t>
            </a:r>
            <a:r>
              <a:rPr lang="en-GB" dirty="0" smtClean="0">
                <a:solidFill>
                  <a:schemeClr val="bg1"/>
                </a:solidFill>
              </a:rPr>
              <a:t>and independence</a:t>
            </a:r>
            <a:r>
              <a:rPr lang="en-GB" dirty="0">
                <a:solidFill>
                  <a:schemeClr val="bg1"/>
                </a:solidFill>
              </a:rPr>
              <a:t>.</a:t>
            </a:r>
            <a:endParaRPr lang="en-GB" dirty="0" smtClean="0">
              <a:solidFill>
                <a:schemeClr val="bg1"/>
              </a:solidFill>
            </a:endParaRPr>
          </a:p>
        </p:txBody>
      </p:sp>
    </p:spTree>
    <p:extLst>
      <p:ext uri="{BB962C8B-B14F-4D97-AF65-F5344CB8AC3E}">
        <p14:creationId xmlns:p14="http://schemas.microsoft.com/office/powerpoint/2010/main" val="43157763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PMz9qDEdwk2hZQo99PdL1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HvcuVeywWkyhtxZJlTKS0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oW4Gg_RI.U.pgXr.Kp.bd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pkX1JUZt.kiJXw9NuXDE7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4DX4qhi0h0ucKfMfnPwly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782</TotalTime>
  <Words>1253</Words>
  <Application>Microsoft Office PowerPoint</Application>
  <PresentationFormat>On-screen Show (4:3)</PresentationFormat>
  <Paragraphs>238</Paragraphs>
  <Slides>15</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think-cell Slide</vt:lpstr>
      <vt:lpstr>Northern Lincolnshire Healthy Lives Healthy Futures Programme</vt:lpstr>
      <vt:lpstr>The Shared Vision – A Shift to the Left…</vt:lpstr>
      <vt:lpstr>Structuring the vision</vt:lpstr>
      <vt:lpstr>Key Messages</vt:lpstr>
      <vt:lpstr>Programme Timeline</vt:lpstr>
      <vt:lpstr>Engagement feedback quotes</vt:lpstr>
      <vt:lpstr>How are we acting on the engagement feedback?</vt:lpstr>
      <vt:lpstr>Self Care &amp; Independent living</vt:lpstr>
      <vt:lpstr>PowerPoint Presentation</vt:lpstr>
      <vt:lpstr>PowerPoint Presentation</vt:lpstr>
      <vt:lpstr>PowerPoint Presentation</vt:lpstr>
      <vt:lpstr>PowerPoint Presentation</vt:lpstr>
      <vt:lpstr>Focus for the next phase of engagement </vt:lpstr>
      <vt:lpstr>Engagement Event dates – Next phase </vt:lpstr>
      <vt:lpstr>Next steps</vt:lpstr>
    </vt:vector>
  </TitlesOfParts>
  <Company>NLNHS &amp; NELCTP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Informatics</dc:creator>
  <cp:lastModifiedBy>Jeanette Harris</cp:lastModifiedBy>
  <cp:revision>50</cp:revision>
  <cp:lastPrinted>2013-12-06T15:01:43Z</cp:lastPrinted>
  <dcterms:created xsi:type="dcterms:W3CDTF">2013-07-05T08:07:27Z</dcterms:created>
  <dcterms:modified xsi:type="dcterms:W3CDTF">2013-12-24T11:12:52Z</dcterms:modified>
</cp:coreProperties>
</file>