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1" r:id="rId3"/>
    <p:sldId id="283" r:id="rId4"/>
    <p:sldId id="284" r:id="rId5"/>
    <p:sldId id="282" r:id="rId6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85836" autoAdjust="0"/>
  </p:normalViewPr>
  <p:slideViewPr>
    <p:cSldViewPr>
      <p:cViewPr>
        <p:scale>
          <a:sx n="107" d="100"/>
          <a:sy n="107" d="100"/>
        </p:scale>
        <p:origin x="-58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31A3A-1C4D-492C-A824-B5908395B543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E0FE4-31A3-46F9-BEFF-CE6F820562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34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E0FE4-31A3-46F9-BEFF-CE6F8205627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21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0" y="5229200"/>
            <a:ext cx="9144000" cy="16288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11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32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98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53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5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4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30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78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85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9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808D-2F00-442D-A2AC-8891AF62848C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h1-colour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" y="17758"/>
            <a:ext cx="206692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Description: C:\Documents and Settings\SimpsonV\Desktop\North Lincolnshire CCG col.jpg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867" y="73065"/>
            <a:ext cx="1654810" cy="43180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8680"/>
            <a:ext cx="1616075" cy="417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27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695998458"/>
              </p:ext>
            </p:extLst>
          </p:nvPr>
        </p:nvGraphicFramePr>
        <p:xfrm>
          <a:off x="0" y="5085184"/>
          <a:ext cx="91440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8722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3528" y="1340769"/>
            <a:ext cx="8496944" cy="1656183"/>
          </a:xfrm>
        </p:spPr>
        <p:txBody>
          <a:bodyPr>
            <a:noAutofit/>
          </a:bodyPr>
          <a:lstStyle/>
          <a:p>
            <a:r>
              <a:rPr lang="en-GB" sz="3600" dirty="0" smtClean="0"/>
              <a:t>Northern Lincolnshire</a:t>
            </a:r>
            <a:br>
              <a:rPr lang="en-GB" sz="3600" dirty="0" smtClean="0"/>
            </a:br>
            <a:r>
              <a:rPr lang="en-GB" sz="3600" dirty="0" smtClean="0"/>
              <a:t>Healthy Lives Healthy Futures Programme</a:t>
            </a:r>
            <a:endParaRPr lang="en-GB" sz="3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208912" cy="3645024"/>
          </a:xfrm>
        </p:spPr>
        <p:txBody>
          <a:bodyPr>
            <a:normAutofit/>
          </a:bodyPr>
          <a:lstStyle/>
          <a:p>
            <a:endParaRPr lang="en-GB" sz="2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800" dirty="0" smtClean="0"/>
              <a:t>Programme Highlight Report  </a:t>
            </a:r>
          </a:p>
          <a:p>
            <a:pPr algn="r"/>
            <a:r>
              <a:rPr lang="en-GB" sz="1600" b="1" dirty="0" smtClean="0">
                <a:solidFill>
                  <a:schemeClr val="bg1"/>
                </a:solidFill>
              </a:rPr>
              <a:t>December </a:t>
            </a:r>
          </a:p>
        </p:txBody>
      </p:sp>
      <p:pic>
        <p:nvPicPr>
          <p:cNvPr id="6" name="Picture 5" descr="h1-colou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800" cy="1196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8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16416" cy="58092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/>
              <a:t>HLHF Programme Highlight Report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400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26924"/>
              </p:ext>
            </p:extLst>
          </p:nvPr>
        </p:nvGraphicFramePr>
        <p:xfrm>
          <a:off x="323528" y="1268760"/>
          <a:ext cx="8352929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088232"/>
                <a:gridCol w="1944216"/>
                <a:gridCol w="1944216"/>
                <a:gridCol w="1008113"/>
              </a:tblGrid>
              <a:tr h="447824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Workstream</a:t>
                      </a:r>
                      <a:r>
                        <a:rPr lang="en-GB" sz="1200" dirty="0" smtClean="0"/>
                        <a:t>/Lead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New</a:t>
                      </a:r>
                      <a:r>
                        <a:rPr lang="en-GB" sz="1200" baseline="0" dirty="0" smtClean="0"/>
                        <a:t> Risks/Issues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Next Steps/Key Actions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Date</a:t>
                      </a:r>
                      <a:r>
                        <a:rPr lang="en-GB" sz="1200" baseline="0" dirty="0" smtClean="0"/>
                        <a:t> of next meeting </a:t>
                      </a:r>
                      <a:endParaRPr lang="en-GB" sz="1200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CLINICAL</a:t>
                      </a:r>
                      <a:r>
                        <a:rPr lang="en-GB" sz="1050" b="1" baseline="0" dirty="0" smtClean="0"/>
                        <a:t> LEADERSHIP </a:t>
                      </a:r>
                    </a:p>
                    <a:p>
                      <a:pPr algn="l"/>
                      <a:r>
                        <a:rPr lang="en-GB" sz="1050" dirty="0" smtClean="0"/>
                        <a:t>Dr</a:t>
                      </a:r>
                      <a:r>
                        <a:rPr lang="en-GB" sz="1050" baseline="0" dirty="0" smtClean="0"/>
                        <a:t> Robert Jaggs-Fowler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CLG</a:t>
                      </a:r>
                      <a:r>
                        <a:rPr lang="en-GB" sz="1050" baseline="0" dirty="0" smtClean="0"/>
                        <a:t> met 18</a:t>
                      </a:r>
                      <a:r>
                        <a:rPr lang="en-GB" sz="1050" baseline="30000" dirty="0" smtClean="0"/>
                        <a:t>th</a:t>
                      </a:r>
                      <a:r>
                        <a:rPr lang="en-GB" sz="1050" baseline="0" dirty="0" smtClean="0"/>
                        <a:t> June to consider approach to the out of hospital model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Agreed to develop models for NL/NEL respectively with pilots operational from October 2015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Considered draft clinical Memorandum of Understanding and draft “Local Operating Framework” for out of hospital models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Meetings to be arranged in NL to develop model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CLG members</a:t>
                      </a:r>
                      <a:r>
                        <a:rPr lang="en-GB" sz="1050" baseline="0" dirty="0" smtClean="0"/>
                        <a:t> to feed back comments on clinical MOU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MOU refined following feedback </a:t>
                      </a:r>
                      <a:endParaRPr lang="en-GB" sz="1050" dirty="0" smtClean="0"/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Progress to be shared at next CLG meeting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GB" sz="1050" dirty="0" smtClean="0"/>
                        <a:t>14</a:t>
                      </a:r>
                      <a:r>
                        <a:rPr lang="en-GB" sz="1050" baseline="30000" dirty="0" smtClean="0"/>
                        <a:t>th</a:t>
                      </a:r>
                      <a:r>
                        <a:rPr lang="en-GB" sz="1050" dirty="0" smtClean="0"/>
                        <a:t> July </a:t>
                      </a:r>
                      <a:endParaRPr lang="en-GB" sz="1050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MARKETING, COMMUNICATIONS AND ENGAGEMENT </a:t>
                      </a:r>
                    </a:p>
                    <a:p>
                      <a:pPr algn="l"/>
                      <a:r>
                        <a:rPr lang="en-GB" sz="1050" b="0" dirty="0" smtClean="0"/>
                        <a:t>Lisa Hilder </a:t>
                      </a:r>
                    </a:p>
                    <a:p>
                      <a:pPr algn="l"/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MCE Met 17</a:t>
                      </a:r>
                      <a:r>
                        <a:rPr lang="en-GB" sz="1050" baseline="30000" dirty="0" smtClean="0"/>
                        <a:t>th</a:t>
                      </a:r>
                      <a:r>
                        <a:rPr lang="en-GB" sz="1050" dirty="0" smtClean="0"/>
                        <a:t> June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Agreed programme</a:t>
                      </a:r>
                      <a:r>
                        <a:rPr lang="en-GB" sz="1050" baseline="0" dirty="0" smtClean="0"/>
                        <a:t> of engagement will start in July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Condensed version of the HLHF narrative produced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MCE risks considered and updated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50" dirty="0" smtClean="0"/>
                        <a:t>Lack</a:t>
                      </a:r>
                      <a:r>
                        <a:rPr lang="en-GB" sz="1050" baseline="0" dirty="0" smtClean="0"/>
                        <a:t> of a structured approach/plan to cross organisational workforce engagement and OD could significantly hamper the progress of the clinical/staff engagement process </a:t>
                      </a:r>
                      <a:endParaRPr lang="en-GB" sz="105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50" dirty="0" smtClean="0"/>
                        <a:t>Lack of clear timeframes for delivery of key transformational proposals will hamper effective engagement</a:t>
                      </a:r>
                      <a:r>
                        <a:rPr lang="en-GB" sz="1050" baseline="0" dirty="0" smtClean="0"/>
                        <a:t> and consultation, risking judicial review</a:t>
                      </a:r>
                      <a:endParaRPr lang="en-GB" sz="1050" dirty="0" smtClean="0"/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Develop</a:t>
                      </a:r>
                      <a:r>
                        <a:rPr lang="en-GB" sz="1050" baseline="0" dirty="0" smtClean="0"/>
                        <a:t> programme of engagement activities to start in July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Assign engagement leads to each HLHF project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Update risk register with MCE risks identified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Work to strengthen link between clinical engagement and care design process with MCE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 smtClean="0"/>
                        <a:t>16</a:t>
                      </a:r>
                      <a:r>
                        <a:rPr lang="en-GB" sz="1050" baseline="30000" dirty="0" smtClean="0"/>
                        <a:t>th</a:t>
                      </a:r>
                      <a:r>
                        <a:rPr lang="en-GB" sz="1050" dirty="0" smtClean="0"/>
                        <a:t> July </a:t>
                      </a:r>
                      <a:endParaRPr lang="en-GB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7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83822"/>
              </p:ext>
            </p:extLst>
          </p:nvPr>
        </p:nvGraphicFramePr>
        <p:xfrm>
          <a:off x="323528" y="1268760"/>
          <a:ext cx="835292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088232"/>
                <a:gridCol w="1944216"/>
                <a:gridCol w="1944216"/>
                <a:gridCol w="1008113"/>
              </a:tblGrid>
              <a:tr h="447824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Workstream</a:t>
                      </a:r>
                      <a:r>
                        <a:rPr lang="en-GB" sz="1200" dirty="0" smtClean="0"/>
                        <a:t>/Lead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New</a:t>
                      </a:r>
                      <a:r>
                        <a:rPr lang="en-GB" sz="1200" baseline="0" dirty="0" smtClean="0"/>
                        <a:t> Risks/Issues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Next Steps/Key Actions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Date</a:t>
                      </a:r>
                      <a:r>
                        <a:rPr lang="en-GB" sz="1200" baseline="0" dirty="0" smtClean="0"/>
                        <a:t> of next meeting </a:t>
                      </a:r>
                      <a:endParaRPr lang="en-GB" sz="1200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MARKETING, COMMUNICATIONS AND ENGAGEMENT </a:t>
                      </a:r>
                    </a:p>
                    <a:p>
                      <a:pPr algn="l"/>
                      <a:r>
                        <a:rPr lang="en-GB" sz="1050" b="0" dirty="0" smtClean="0"/>
                        <a:t>Lisa Hilder </a:t>
                      </a:r>
                    </a:p>
                    <a:p>
                      <a:pPr algn="l"/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50" dirty="0" smtClean="0"/>
                        <a:t>Lack</a:t>
                      </a:r>
                      <a:r>
                        <a:rPr lang="en-GB" sz="1050" baseline="0" dirty="0" smtClean="0"/>
                        <a:t> of timely implementation of agreed schemes could damage stakeholder confidence in deliverability of the programme</a:t>
                      </a:r>
                      <a:endParaRPr lang="en-GB" sz="105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50" dirty="0" smtClean="0"/>
                        <a:t>Lack of local authority participation in</a:t>
                      </a:r>
                      <a:r>
                        <a:rPr lang="en-GB" sz="1050" baseline="0" dirty="0" smtClean="0"/>
                        <a:t> the MCE group may mean key messages are not aligned across all organisations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50" dirty="0" smtClean="0"/>
                        <a:t>If HLHF</a:t>
                      </a:r>
                      <a:r>
                        <a:rPr lang="en-GB" sz="1050" baseline="0" dirty="0" smtClean="0"/>
                        <a:t> is not aligned with Comms from surrounding review programmes (</a:t>
                      </a:r>
                      <a:r>
                        <a:rPr lang="en-GB" sz="1050" baseline="0" dirty="0" err="1" smtClean="0"/>
                        <a:t>i.e</a:t>
                      </a:r>
                      <a:r>
                        <a:rPr lang="en-GB" sz="1050" baseline="0" dirty="0" smtClean="0"/>
                        <a:t> Lincolnshire LHAC), this could cause confusion for the public and key stakeholders  and damage credibility of plans </a:t>
                      </a:r>
                      <a:endParaRPr lang="en-GB" sz="105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050" dirty="0" smtClean="0"/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PLANNING AND RESOURCES</a:t>
                      </a:r>
                      <a:r>
                        <a:rPr lang="en-GB" sz="1050" b="1" baseline="0" dirty="0" smtClean="0"/>
                        <a:t> 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Caroline Briggs </a:t>
                      </a:r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TOR finalised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HLHF</a:t>
                      </a:r>
                      <a:r>
                        <a:rPr lang="en-GB" sz="1050" baseline="0" dirty="0" smtClean="0"/>
                        <a:t> model principles document developed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Ratification of financial model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Draft programme KPIs developed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Share</a:t>
                      </a:r>
                      <a:r>
                        <a:rPr lang="en-GB" sz="1050" baseline="0" dirty="0" smtClean="0"/>
                        <a:t> and refine draft list of programme KPIs and ensure alignment with HLHF Quality and Outcomes Framework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 smtClean="0"/>
                        <a:t>1</a:t>
                      </a:r>
                      <a:r>
                        <a:rPr lang="en-GB" sz="1050" baseline="30000" dirty="0" smtClean="0"/>
                        <a:t>st</a:t>
                      </a:r>
                      <a:r>
                        <a:rPr lang="en-GB" sz="1050" dirty="0" smtClean="0"/>
                        <a:t> July </a:t>
                      </a:r>
                      <a:endParaRPr lang="en-GB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01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60273"/>
              </p:ext>
            </p:extLst>
          </p:nvPr>
        </p:nvGraphicFramePr>
        <p:xfrm>
          <a:off x="323528" y="1007362"/>
          <a:ext cx="8352929" cy="576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088232"/>
                <a:gridCol w="1944216"/>
                <a:gridCol w="1944216"/>
                <a:gridCol w="1008113"/>
              </a:tblGrid>
              <a:tr h="449694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Workstream</a:t>
                      </a:r>
                      <a:r>
                        <a:rPr lang="en-GB" sz="1200" dirty="0" smtClean="0"/>
                        <a:t>/Lead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New</a:t>
                      </a:r>
                      <a:r>
                        <a:rPr lang="en-GB" sz="1200" baseline="0" dirty="0" smtClean="0"/>
                        <a:t> Risks/Issues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Next Steps/Key Actions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Date</a:t>
                      </a:r>
                      <a:r>
                        <a:rPr lang="en-GB" sz="1200" baseline="0" dirty="0" smtClean="0"/>
                        <a:t> of next meeting </a:t>
                      </a:r>
                      <a:endParaRPr lang="en-GB" sz="1200" dirty="0"/>
                    </a:p>
                  </a:txBody>
                  <a:tcPr/>
                </a:tc>
              </a:tr>
              <a:tr h="1349083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WORKFORCE</a:t>
                      </a:r>
                      <a:r>
                        <a:rPr lang="en-GB" sz="1050" b="1" baseline="0" dirty="0" smtClean="0"/>
                        <a:t> AND OD </a:t>
                      </a:r>
                    </a:p>
                    <a:p>
                      <a:pPr algn="l"/>
                      <a:r>
                        <a:rPr lang="en-GB" sz="1050" baseline="0" dirty="0" smtClean="0"/>
                        <a:t>Karen Dunderdale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Draft</a:t>
                      </a:r>
                      <a:r>
                        <a:rPr lang="en-GB" sz="1050" baseline="0" dirty="0" smtClean="0"/>
                        <a:t> approach document drafted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Date set for PMO to draft workstream timeline with Simon Dunn (29.06.15)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Possible workforce  and OD lead identified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Timescales associated with recruiting workforce and OD lead could impact on delivery against current timelines</a:t>
                      </a:r>
                      <a:r>
                        <a:rPr lang="en-GB" sz="1050" baseline="0" dirty="0" smtClean="0"/>
                        <a:t>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Workforce timeline to be</a:t>
                      </a:r>
                      <a:r>
                        <a:rPr lang="en-GB" sz="1050" baseline="0" dirty="0" smtClean="0"/>
                        <a:t> drafted and incorporated into programme plan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Appoint</a:t>
                      </a:r>
                      <a:r>
                        <a:rPr lang="en-GB" sz="1050" baseline="0" dirty="0" smtClean="0"/>
                        <a:t> workforce and OD lead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Establish a baseline of current workforce and skills gap analysis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GB" sz="1050" dirty="0" smtClean="0"/>
                        <a:t>23</a:t>
                      </a:r>
                      <a:r>
                        <a:rPr lang="en-GB" sz="1050" baseline="30000" dirty="0" smtClean="0"/>
                        <a:t>rd</a:t>
                      </a:r>
                      <a:r>
                        <a:rPr lang="en-GB" sz="1050" dirty="0" smtClean="0"/>
                        <a:t> July </a:t>
                      </a:r>
                      <a:endParaRPr lang="en-GB" sz="1050" dirty="0"/>
                    </a:p>
                  </a:txBody>
                  <a:tcPr/>
                </a:tc>
              </a:tr>
              <a:tr h="1349083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FINANCE </a:t>
                      </a:r>
                    </a:p>
                    <a:p>
                      <a:pPr algn="l"/>
                      <a:r>
                        <a:rPr lang="en-GB" sz="1050" b="0" dirty="0" smtClean="0"/>
                        <a:t>Therese</a:t>
                      </a:r>
                      <a:r>
                        <a:rPr lang="en-GB" sz="1050" b="0" baseline="0" dirty="0" smtClean="0"/>
                        <a:t> Paskell 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Laura Whitton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Marcus Hassall </a:t>
                      </a:r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Information</a:t>
                      </a:r>
                      <a:r>
                        <a:rPr lang="en-GB" sz="1050" baseline="0" dirty="0" smtClean="0"/>
                        <a:t> gathered for risk mapping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Finance leads for project confirmed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Consideration of future years gap and how to address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Need for joint planning process agreed 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Lack of identified schemes</a:t>
                      </a:r>
                      <a:r>
                        <a:rPr lang="en-GB" sz="1050" baseline="0" dirty="0" smtClean="0"/>
                        <a:t> for 2016/17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Lock in session (September)</a:t>
                      </a:r>
                      <a:r>
                        <a:rPr lang="en-GB" sz="1050" baseline="0" dirty="0" smtClean="0"/>
                        <a:t> to assess financial impact the models being developed by CLG and review impact of schemes not yet assessed via the HLHF model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 smtClean="0"/>
                        <a:t>8</a:t>
                      </a:r>
                      <a:r>
                        <a:rPr lang="en-GB" sz="1050" baseline="30000" dirty="0" smtClean="0"/>
                        <a:t>th</a:t>
                      </a:r>
                      <a:r>
                        <a:rPr lang="en-GB" sz="1050" dirty="0" smtClean="0"/>
                        <a:t> July </a:t>
                      </a:r>
                      <a:endParaRPr lang="en-GB" sz="1050" dirty="0"/>
                    </a:p>
                  </a:txBody>
                  <a:tcPr/>
                </a:tc>
              </a:tr>
              <a:tr h="1663869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ESTATES </a:t>
                      </a:r>
                    </a:p>
                    <a:p>
                      <a:pPr algn="l"/>
                      <a:r>
                        <a:rPr lang="en-GB" sz="1050" b="0" dirty="0" smtClean="0"/>
                        <a:t>Jug Johal</a:t>
                      </a:r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Existing groups to remain</a:t>
                      </a:r>
                      <a:r>
                        <a:rPr lang="en-GB" sz="1050" baseline="0" dirty="0" smtClean="0"/>
                        <a:t> and report to PRG </a:t>
                      </a:r>
                      <a:endParaRPr lang="en-GB" sz="1050" dirty="0" smtClean="0"/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Agreement</a:t>
                      </a:r>
                      <a:r>
                        <a:rPr lang="en-GB" sz="1050" baseline="0" dirty="0" smtClean="0"/>
                        <a:t> that Jug Johal will be workstream lead and link with NL/NEL leads </a:t>
                      </a:r>
                      <a:endParaRPr lang="en-GB" sz="1050" dirty="0" smtClean="0"/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Mapping work in N</a:t>
                      </a:r>
                      <a:r>
                        <a:rPr lang="en-GB" sz="1050" baseline="0" dirty="0" smtClean="0"/>
                        <a:t>L begun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NL Workshop 24</a:t>
                      </a:r>
                      <a:r>
                        <a:rPr lang="en-GB" sz="1050" baseline="30000" dirty="0" smtClean="0"/>
                        <a:t>th</a:t>
                      </a:r>
                      <a:r>
                        <a:rPr lang="en-GB" sz="1050" baseline="0" dirty="0" smtClean="0"/>
                        <a:t> July to assess mapping and quick wins re rationalisation of estate across organisations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Workshop 24</a:t>
                      </a:r>
                      <a:r>
                        <a:rPr lang="en-GB" sz="1050" baseline="30000" dirty="0" smtClean="0"/>
                        <a:t>th</a:t>
                      </a:r>
                      <a:r>
                        <a:rPr lang="en-GB" sz="1050" baseline="0" dirty="0" smtClean="0"/>
                        <a:t> July (NL)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baseline="0" dirty="0" smtClean="0"/>
                        <a:t>Assessment of quick wins re rationalisation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 smtClean="0"/>
                        <a:t>24</a:t>
                      </a:r>
                      <a:r>
                        <a:rPr lang="en-GB" sz="1050" baseline="30000" dirty="0" smtClean="0"/>
                        <a:t>th</a:t>
                      </a:r>
                      <a:r>
                        <a:rPr lang="en-GB" sz="1050" dirty="0" smtClean="0"/>
                        <a:t> July (NL)</a:t>
                      </a:r>
                      <a:endParaRPr lang="en-GB" sz="1050" dirty="0"/>
                    </a:p>
                  </a:txBody>
                  <a:tcPr/>
                </a:tc>
              </a:tr>
              <a:tr h="876904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INFORMATION</a:t>
                      </a:r>
                      <a:r>
                        <a:rPr lang="en-GB" sz="1050" b="1" baseline="0" dirty="0" smtClean="0"/>
                        <a:t> TECHNOLOGY 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Pam Clipson (NEL)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TBC (NL)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50" dirty="0" smtClean="0"/>
                        <a:t>Existing groups to remain</a:t>
                      </a:r>
                      <a:r>
                        <a:rPr lang="en-GB" sz="1050" baseline="0" dirty="0" smtClean="0"/>
                        <a:t> and report to PRG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 smtClean="0"/>
                        <a:t>Pilot roll out of web V in NL GP practice in progress </a:t>
                      </a:r>
                      <a:endParaRPr lang="en-GB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050" dirty="0" smtClean="0"/>
                        <a:t>Confirm</a:t>
                      </a:r>
                      <a:r>
                        <a:rPr lang="en-GB" sz="1050" baseline="0" dirty="0" smtClean="0"/>
                        <a:t> NL Lead 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49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Project exceptions against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344042"/>
              </p:ext>
            </p:extLst>
          </p:nvPr>
        </p:nvGraphicFramePr>
        <p:xfrm>
          <a:off x="457200" y="2492896"/>
          <a:ext cx="8229601" cy="3393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1116"/>
                <a:gridCol w="1885572"/>
                <a:gridCol w="432048"/>
                <a:gridCol w="2160240"/>
                <a:gridCol w="1224136"/>
                <a:gridCol w="1306489"/>
              </a:tblGrid>
              <a:tr h="20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Workstream</a:t>
                      </a:r>
                      <a:r>
                        <a:rPr lang="en-GB" sz="1200" baseline="0" dirty="0" smtClean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Exception</a:t>
                      </a:r>
                      <a:r>
                        <a:rPr lang="en-GB" sz="1200" baseline="0" dirty="0" smtClean="0">
                          <a:effectLst/>
                        </a:rPr>
                        <a:t> against plan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RAG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Action</a:t>
                      </a:r>
                      <a:r>
                        <a:rPr lang="en-GB" sz="1200" baseline="0" dirty="0" smtClean="0">
                          <a:effectLst/>
                        </a:rPr>
                        <a:t> Required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Action Owner 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Action Completion date 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831" marR="60831" marT="0" marB="0"/>
                </a:tc>
              </a:tr>
              <a:tr h="20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</a:tr>
              <a:tr h="20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</a:tr>
              <a:tr h="20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</a:tr>
              <a:tr h="20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</a:tr>
              <a:tr h="20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</a:tr>
              <a:tr h="20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1" marR="6083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357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example purposes at this stage. This table will be used to highlight any exceptions to the HLHF programme plan currently in development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5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623</Words>
  <Application>Microsoft Office PowerPoint</Application>
  <PresentationFormat>On-screen Show (4:3)</PresentationFormat>
  <Paragraphs>118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Northern Lincolnshire Healthy Lives Healthy Futures Programme</vt:lpstr>
      <vt:lpstr>HLHF Programme Highlight Report </vt:lpstr>
      <vt:lpstr>PowerPoint Presentation</vt:lpstr>
      <vt:lpstr>PowerPoint Presentation</vt:lpstr>
      <vt:lpstr>Project exceptions against plan</vt:lpstr>
    </vt:vector>
  </TitlesOfParts>
  <Company>NLNHS &amp; NELCTP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Informatics</dc:creator>
  <cp:lastModifiedBy>Helen Askham</cp:lastModifiedBy>
  <cp:revision>130</cp:revision>
  <cp:lastPrinted>2015-04-28T14:41:52Z</cp:lastPrinted>
  <dcterms:created xsi:type="dcterms:W3CDTF">2013-07-05T08:07:27Z</dcterms:created>
  <dcterms:modified xsi:type="dcterms:W3CDTF">2015-07-03T14:22:01Z</dcterms:modified>
</cp:coreProperties>
</file>