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9E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91" d="100"/>
          <a:sy n="91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C40B7-4B07-482D-9976-F32DE779DA37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498D8-2B5E-4FF6-82FF-80CFEFB95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37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1071546"/>
            <a:ext cx="9144000" cy="71438"/>
          </a:xfrm>
          <a:prstGeom prst="rect">
            <a:avLst/>
          </a:prstGeom>
          <a:solidFill>
            <a:srgbClr val="008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00108"/>
            <a:ext cx="2057400" cy="5126055"/>
          </a:xfr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00108"/>
            <a:ext cx="6019800" cy="5126055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10" y="1928802"/>
            <a:ext cx="3786214" cy="41973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28802"/>
            <a:ext cx="3929090" cy="41973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1857364"/>
            <a:ext cx="3857652" cy="568324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10" y="2500305"/>
            <a:ext cx="3854478" cy="362585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857364"/>
            <a:ext cx="3857652" cy="568324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0307"/>
            <a:ext cx="3856065" cy="3625856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17" y="78579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71546"/>
            <a:ext cx="5111750" cy="505461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6C-4413-45A6-A87F-6249D4EF472C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943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2000240"/>
            <a:ext cx="7929618" cy="4125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D516C-4413-45A6-A87F-6249D4EF472C}" type="datetimeFigureOut">
              <a:rPr lang="en-US" smtClean="0"/>
              <a:t>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36B72-8189-47B3-97C2-363415E0903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643702" y="0"/>
            <a:ext cx="2286016" cy="79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C:\Users\Alison\Documents\Kinetic\Client Files\CCG\Branding\nhstridiagramtri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78246" y="5643578"/>
            <a:ext cx="1230828" cy="1100427"/>
          </a:xfrm>
          <a:prstGeom prst="rect">
            <a:avLst/>
          </a:prstGeom>
          <a:noFill/>
        </p:spPr>
      </p:pic>
      <p:pic>
        <p:nvPicPr>
          <p:cNvPr id="2051" name="Picture 3" descr="C:\Users\Alison\Documents\Kinetic\Client Files\CCG\Branding\nhstridiagram2 script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42844" y="6380875"/>
            <a:ext cx="3000396" cy="405711"/>
          </a:xfrm>
          <a:prstGeom prst="rect">
            <a:avLst/>
          </a:prstGeom>
          <a:noFill/>
        </p:spPr>
      </p:pic>
      <p:pic>
        <p:nvPicPr>
          <p:cNvPr id="12" name="Picture 11" descr="ovalicon flip.jpg"/>
          <p:cNvPicPr>
            <a:picLocks noChangeAspect="1"/>
          </p:cNvPicPr>
          <p:nvPr userDrawn="1"/>
        </p:nvPicPr>
        <p:blipFill>
          <a:blip r:embed="rId16" cstate="print"/>
          <a:srcRect t="7068"/>
          <a:stretch>
            <a:fillRect/>
          </a:stretch>
        </p:blipFill>
        <p:spPr>
          <a:xfrm>
            <a:off x="71406" y="0"/>
            <a:ext cx="1214446" cy="9395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89E6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89E6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89E6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89E6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89E6"/>
        </a:buClr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Quality Agenda - </a:t>
            </a:r>
            <a:br>
              <a:rPr lang="en-GB" dirty="0"/>
            </a:br>
            <a:r>
              <a:rPr lang="en-GB" dirty="0"/>
              <a:t>the last 12 months.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Jan Haxby</a:t>
            </a:r>
          </a:p>
          <a:p>
            <a:r>
              <a:rPr lang="en-GB" dirty="0"/>
              <a:t>RGN, RSCN, </a:t>
            </a:r>
          </a:p>
          <a:p>
            <a:r>
              <a:rPr lang="en-GB" dirty="0"/>
              <a:t>BSc (</a:t>
            </a:r>
            <a:r>
              <a:rPr lang="en-GB" dirty="0" err="1"/>
              <a:t>Hons</a:t>
            </a:r>
            <a:r>
              <a:rPr lang="en-GB" dirty="0"/>
              <a:t>) SCPHN, MSc.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2044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642910" y="714356"/>
            <a:ext cx="7943848" cy="698420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Quality …</a:t>
            </a:r>
          </a:p>
        </p:txBody>
      </p:sp>
      <p:sp>
        <p:nvSpPr>
          <p:cNvPr id="15" name="Subtitle 14"/>
          <p:cNvSpPr>
            <a:spLocks noGrp="1"/>
          </p:cNvSpPr>
          <p:nvPr>
            <p:ph idx="1"/>
          </p:nvPr>
        </p:nvSpPr>
        <p:spPr>
          <a:xfrm>
            <a:off x="642910" y="1484784"/>
            <a:ext cx="7929618" cy="464137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 national agenda in both health and social care.</a:t>
            </a:r>
          </a:p>
          <a:p>
            <a:r>
              <a:rPr lang="en-GB" dirty="0"/>
              <a:t>Nationally, CCG’s are bound by statutory duties to improve the quality of services.</a:t>
            </a:r>
          </a:p>
          <a:p>
            <a:r>
              <a:rPr lang="en-GB" dirty="0"/>
              <a:t>The CCG agreed its model of quality in 2014 based on:</a:t>
            </a:r>
          </a:p>
          <a:p>
            <a:r>
              <a:rPr lang="en-GB" dirty="0"/>
              <a:t>clinical effectiveness</a:t>
            </a:r>
          </a:p>
          <a:p>
            <a:r>
              <a:rPr lang="en-GB" dirty="0"/>
              <a:t> safety</a:t>
            </a:r>
          </a:p>
          <a:p>
            <a:r>
              <a:rPr lang="en-GB" dirty="0"/>
              <a:t>patient experience</a:t>
            </a:r>
          </a:p>
          <a:p>
            <a:pPr marL="0" indent="0">
              <a:buNone/>
            </a:pPr>
            <a:r>
              <a:rPr lang="en-GB" dirty="0"/>
              <a:t> .. and put systems and processes in place to provide quality assurance.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943848" cy="842436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What systems/processes did the CCG put in place to improve quality?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700808"/>
            <a:ext cx="7929618" cy="442535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Established a Quality Committee – sub-group of the Partnership Board. </a:t>
            </a:r>
          </a:p>
          <a:p>
            <a:r>
              <a:rPr lang="en-GB" dirty="0"/>
              <a:t>Appointed a “quality team” – Director, lead nurse, clinical lead, and clinical support officer. </a:t>
            </a:r>
          </a:p>
          <a:p>
            <a:r>
              <a:rPr lang="en-GB" dirty="0"/>
              <a:t>Ensured links with the CCG contracting team and CCG Patient/Client experience team - to link these 2 agendas to the quality agenda.</a:t>
            </a:r>
          </a:p>
          <a:p>
            <a:r>
              <a:rPr lang="en-GB" dirty="0"/>
              <a:t>Developed a quality dashboard and also supported quality assurance of nursing homes</a:t>
            </a:r>
          </a:p>
          <a:p>
            <a:r>
              <a:rPr lang="en-GB" dirty="0"/>
              <a:t>Developed processes for focus on specific areas e.g. infections/pressure ulcers.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566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943848" cy="62641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What did we focus on in 14/15?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412776"/>
            <a:ext cx="7929618" cy="471338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Mortality – whilst SHMI data remains high, it has been and continues to be a priority for the CCG and NLG.</a:t>
            </a:r>
          </a:p>
          <a:p>
            <a:r>
              <a:rPr lang="en-GB" dirty="0"/>
              <a:t>Implementing use of good practice tools – e.g. Dementia screening, Sepsis Six.</a:t>
            </a:r>
          </a:p>
          <a:p>
            <a:r>
              <a:rPr lang="en-GB" dirty="0"/>
              <a:t>Scrutiny of incidents and Serious Incidents(SI) and lessons learnt. </a:t>
            </a:r>
          </a:p>
          <a:p>
            <a:r>
              <a:rPr lang="en-GB" dirty="0"/>
              <a:t>Pressure ulcers and infections.</a:t>
            </a:r>
          </a:p>
          <a:p>
            <a:r>
              <a:rPr lang="en-GB" dirty="0"/>
              <a:t>Developed joint working with service providers.</a:t>
            </a:r>
          </a:p>
          <a:p>
            <a:r>
              <a:rPr lang="en-GB" dirty="0"/>
              <a:t>Effectiveness through the Quality Dashboard.</a:t>
            </a:r>
          </a:p>
        </p:txBody>
      </p:sp>
    </p:spTree>
    <p:extLst>
      <p:ext uri="{BB962C8B-B14F-4D97-AF65-F5344CB8AC3E}">
        <p14:creationId xmlns:p14="http://schemas.microsoft.com/office/powerpoint/2010/main" val="412675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14356"/>
            <a:ext cx="8712968" cy="482396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Looking </a:t>
            </a:r>
            <a:r>
              <a:rPr lang="en-GB" u="sng" dirty="0" smtClean="0"/>
              <a:t>forward - in </a:t>
            </a:r>
            <a:r>
              <a:rPr lang="en-GB" u="sng" dirty="0"/>
              <a:t>15/16.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556792"/>
            <a:ext cx="7929618" cy="4569371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/>
              <a:t>1. Agree a strategy for continuous improvement of the quality of services delivered across NE Lincolnshire.</a:t>
            </a:r>
          </a:p>
          <a:p>
            <a:pPr marL="0" indent="0">
              <a:buNone/>
            </a:pPr>
            <a:r>
              <a:rPr lang="en-GB" sz="3200" dirty="0"/>
              <a:t>2. Continue to focus on key areas like mortality through a review of existing work and controls.</a:t>
            </a:r>
          </a:p>
          <a:p>
            <a:pPr marL="0" indent="0">
              <a:buNone/>
            </a:pPr>
            <a:r>
              <a:rPr lang="en-GB" sz="3200" dirty="0"/>
              <a:t>3. Make stronger links with the CCG Triangles as a route to drive quality of services.</a:t>
            </a:r>
          </a:p>
          <a:p>
            <a:pPr marL="0" indent="0">
              <a:buNone/>
            </a:pPr>
            <a:r>
              <a:rPr lang="en-GB" sz="3200" dirty="0"/>
              <a:t>4. Focus on quality within Primary Care.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974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943848" cy="554404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What do we need to do in </a:t>
            </a:r>
            <a:r>
              <a:rPr lang="en-GB" u="sng" dirty="0" smtClean="0"/>
              <a:t>15/16?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484784"/>
            <a:ext cx="7929618" cy="482453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5900" dirty="0"/>
              <a:t>5. Develop a wider clinical quality assurance framework that builds on the existing model and:</a:t>
            </a:r>
          </a:p>
          <a:p>
            <a:r>
              <a:rPr lang="en-GB" sz="5900" dirty="0"/>
              <a:t>puts service users first – listen to their journey and experiences, their views. </a:t>
            </a:r>
          </a:p>
          <a:p>
            <a:r>
              <a:rPr lang="en-GB" sz="5900" dirty="0"/>
              <a:t>Make better use of local (hard and soft)intelligence.</a:t>
            </a:r>
          </a:p>
          <a:p>
            <a:r>
              <a:rPr lang="en-GB" sz="5900" dirty="0"/>
              <a:t>Continue to work with commissioners to build in  evidence-based quality standards to service specifications. </a:t>
            </a:r>
          </a:p>
          <a:p>
            <a:r>
              <a:rPr lang="en-GB" sz="5900" dirty="0"/>
              <a:t>Develop a clear &amp; robust programme for testing the quality systems.</a:t>
            </a:r>
          </a:p>
          <a:p>
            <a:r>
              <a:rPr lang="en-GB" sz="5900" dirty="0"/>
              <a:t>Develop a stronger link to research and how evidence base supports practice.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862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8428</TotalTime>
  <Words>403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Quality Agenda -  the last 12 months. </vt:lpstr>
      <vt:lpstr>Quality …</vt:lpstr>
      <vt:lpstr>What systems/processes did the CCG put in place to improve quality?</vt:lpstr>
      <vt:lpstr>What did we focus on in 14/15? </vt:lpstr>
      <vt:lpstr>Looking forward - in 15/16.</vt:lpstr>
      <vt:lpstr>What do we need to do in 15/16?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Alison</dc:creator>
  <cp:lastModifiedBy>Helen Askham</cp:lastModifiedBy>
  <cp:revision>15</cp:revision>
  <dcterms:created xsi:type="dcterms:W3CDTF">2014-03-19T15:04:32Z</dcterms:created>
  <dcterms:modified xsi:type="dcterms:W3CDTF">2015-09-10T08:44:09Z</dcterms:modified>
</cp:coreProperties>
</file>