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3" r:id="rId3"/>
    <p:sldId id="263" r:id="rId4"/>
    <p:sldId id="281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E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343" autoAdjust="0"/>
  </p:normalViewPr>
  <p:slideViewPr>
    <p:cSldViewPr>
      <p:cViewPr>
        <p:scale>
          <a:sx n="76" d="100"/>
          <a:sy n="76" d="100"/>
        </p:scale>
        <p:origin x="-996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6E0FC-BAC9-7E4E-B040-36B7040426D7}" type="doc">
      <dgm:prSet loTypeId="urn:microsoft.com/office/officeart/2005/8/layout/pyramid1" loCatId="" qsTypeId="urn:microsoft.com/office/officeart/2005/8/quickstyle/3D1" qsCatId="3D" csTypeId="urn:microsoft.com/office/officeart/2005/8/colors/accent1_2" csCatId="accent1" phldr="1"/>
      <dgm:spPr/>
    </dgm:pt>
    <dgm:pt modelId="{2E5D6AF1-46D9-AD41-9CE6-AC98CF072C08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/>
            <a:t>Dedicated MDT  managing the top 3-5 % of health &amp; care users</a:t>
          </a:r>
          <a:endParaRPr lang="en-US" sz="1400" dirty="0"/>
        </a:p>
      </dgm:t>
    </dgm:pt>
    <dgm:pt modelId="{938F385E-5184-C44A-B9AF-B3FF55900AFB}" type="parTrans" cxnId="{AF591E1E-94B5-A64C-9606-4239D805B69E}">
      <dgm:prSet/>
      <dgm:spPr/>
      <dgm:t>
        <a:bodyPr/>
        <a:lstStyle/>
        <a:p>
          <a:endParaRPr lang="en-US"/>
        </a:p>
      </dgm:t>
    </dgm:pt>
    <dgm:pt modelId="{02AF13C9-A78C-8147-B08C-D6FF1E70E66E}" type="sibTrans" cxnId="{AF591E1E-94B5-A64C-9606-4239D805B69E}">
      <dgm:prSet/>
      <dgm:spPr/>
      <dgm:t>
        <a:bodyPr/>
        <a:lstStyle/>
        <a:p>
          <a:endParaRPr lang="en-US"/>
        </a:p>
      </dgm:t>
    </dgm:pt>
    <dgm:pt modelId="{16FA795C-AA3D-7142-AE6D-CF30D989DA8F}">
      <dgm:prSet phldrT="[Tex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en-US" sz="1200" dirty="0"/>
        </a:p>
      </dgm:t>
    </dgm:pt>
    <dgm:pt modelId="{7283E39C-E717-C244-BF2E-ED29E404A190}" type="parTrans" cxnId="{548574DD-7C7A-F546-A6D8-F480AA39792B}">
      <dgm:prSet/>
      <dgm:spPr/>
      <dgm:t>
        <a:bodyPr/>
        <a:lstStyle/>
        <a:p>
          <a:endParaRPr lang="en-US"/>
        </a:p>
      </dgm:t>
    </dgm:pt>
    <dgm:pt modelId="{E1FB766F-8F54-8045-BD60-DEE6C63CB2B5}" type="sibTrans" cxnId="{548574DD-7C7A-F546-A6D8-F480AA39792B}">
      <dgm:prSet/>
      <dgm:spPr/>
      <dgm:t>
        <a:bodyPr/>
        <a:lstStyle/>
        <a:p>
          <a:endParaRPr lang="en-US"/>
        </a:p>
      </dgm:t>
    </dgm:pt>
    <dgm:pt modelId="{88A96C0A-1F6E-7241-BE1E-0031357BFE8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1419D2CF-B313-3A4A-B59E-2AE298646402}" type="parTrans" cxnId="{9107524A-68B7-B34C-9DD8-EDE4CC9D3916}">
      <dgm:prSet/>
      <dgm:spPr/>
      <dgm:t>
        <a:bodyPr/>
        <a:lstStyle/>
        <a:p>
          <a:endParaRPr lang="en-US"/>
        </a:p>
      </dgm:t>
    </dgm:pt>
    <dgm:pt modelId="{78B92BA0-AF15-8E4F-9023-1A780BA9E647}" type="sibTrans" cxnId="{9107524A-68B7-B34C-9DD8-EDE4CC9D3916}">
      <dgm:prSet/>
      <dgm:spPr/>
      <dgm:t>
        <a:bodyPr/>
        <a:lstStyle/>
        <a:p>
          <a:endParaRPr lang="en-US"/>
        </a:p>
      </dgm:t>
    </dgm:pt>
    <dgm:pt modelId="{4D791B92-51C4-40B1-95A3-689709231088}">
      <dgm:prSet phldrT="[Tex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en-US" sz="1200" dirty="0"/>
        </a:p>
      </dgm:t>
    </dgm:pt>
    <dgm:pt modelId="{B430F5CE-7C7D-418F-9DCB-CD840AC6F6C9}" type="parTrans" cxnId="{65101948-5E25-4D8C-8056-2DE971680BAC}">
      <dgm:prSet/>
      <dgm:spPr/>
      <dgm:t>
        <a:bodyPr/>
        <a:lstStyle/>
        <a:p>
          <a:endParaRPr lang="en-GB"/>
        </a:p>
      </dgm:t>
    </dgm:pt>
    <dgm:pt modelId="{E2ADBEEE-D76D-4323-BDE9-049985F95AD5}" type="sibTrans" cxnId="{65101948-5E25-4D8C-8056-2DE971680BAC}">
      <dgm:prSet/>
      <dgm:spPr/>
      <dgm:t>
        <a:bodyPr/>
        <a:lstStyle/>
        <a:p>
          <a:endParaRPr lang="en-GB"/>
        </a:p>
      </dgm:t>
    </dgm:pt>
    <dgm:pt modelId="{6960F23E-0D20-DE41-BF92-AA8793357639}" type="pres">
      <dgm:prSet presAssocID="{1C56E0FC-BAC9-7E4E-B040-36B7040426D7}" presName="Name0" presStyleCnt="0">
        <dgm:presLayoutVars>
          <dgm:dir/>
          <dgm:animLvl val="lvl"/>
          <dgm:resizeHandles val="exact"/>
        </dgm:presLayoutVars>
      </dgm:prSet>
      <dgm:spPr/>
    </dgm:pt>
    <dgm:pt modelId="{3FCD31DE-B817-E34F-A44A-C13150E920E2}" type="pres">
      <dgm:prSet presAssocID="{2E5D6AF1-46D9-AD41-9CE6-AC98CF072C08}" presName="Name8" presStyleCnt="0"/>
      <dgm:spPr/>
    </dgm:pt>
    <dgm:pt modelId="{EA1ABC41-2E2D-C948-B645-70E2FFDF3F64}" type="pres">
      <dgm:prSet presAssocID="{2E5D6AF1-46D9-AD41-9CE6-AC98CF072C08}" presName="level" presStyleLbl="node1" presStyleIdx="0" presStyleCnt="4" custLinFactNeighborX="-5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5C760-4CAB-0640-9122-CA233334E198}" type="pres">
      <dgm:prSet presAssocID="{2E5D6AF1-46D9-AD41-9CE6-AC98CF072C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0434-F7A2-DA4D-98F4-7335BFF4BE44}" type="pres">
      <dgm:prSet presAssocID="{16FA795C-AA3D-7142-AE6D-CF30D989DA8F}" presName="Name8" presStyleCnt="0"/>
      <dgm:spPr/>
    </dgm:pt>
    <dgm:pt modelId="{CD1D1E8A-6599-A24F-B40F-2E3783EA1CFB}" type="pres">
      <dgm:prSet presAssocID="{16FA795C-AA3D-7142-AE6D-CF30D989DA8F}" presName="level" presStyleLbl="node1" presStyleIdx="1" presStyleCnt="4" custLinFactNeighborX="-618" custLinFactNeighborY="-9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CEE59-8937-FC4A-9A3B-FB104C05E0DE}" type="pres">
      <dgm:prSet presAssocID="{16FA795C-AA3D-7142-AE6D-CF30D989DA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1BC2F-599C-4635-B127-4AFF7AA7E7B2}" type="pres">
      <dgm:prSet presAssocID="{4D791B92-51C4-40B1-95A3-689709231088}" presName="Name8" presStyleCnt="0"/>
      <dgm:spPr/>
    </dgm:pt>
    <dgm:pt modelId="{D9398BD5-2BDE-4070-BB8C-6D6C0E4069C6}" type="pres">
      <dgm:prSet presAssocID="{4D791B92-51C4-40B1-95A3-689709231088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4C69EB-B69F-49C6-AED9-9374680B545E}" type="pres">
      <dgm:prSet presAssocID="{4D791B92-51C4-40B1-95A3-6897092310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C31A35-96DA-BB4C-8C60-E0ED6520AAB2}" type="pres">
      <dgm:prSet presAssocID="{88A96C0A-1F6E-7241-BE1E-0031357BFE81}" presName="Name8" presStyleCnt="0"/>
      <dgm:spPr/>
    </dgm:pt>
    <dgm:pt modelId="{86098AD4-3CA5-504C-B42C-92D3DFAF36F2}" type="pres">
      <dgm:prSet presAssocID="{88A96C0A-1F6E-7241-BE1E-0031357BFE8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7BD50-8F8B-C949-B513-00663BF34C42}" type="pres">
      <dgm:prSet presAssocID="{88A96C0A-1F6E-7241-BE1E-0031357BFE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591E1E-94B5-A64C-9606-4239D805B69E}" srcId="{1C56E0FC-BAC9-7E4E-B040-36B7040426D7}" destId="{2E5D6AF1-46D9-AD41-9CE6-AC98CF072C08}" srcOrd="0" destOrd="0" parTransId="{938F385E-5184-C44A-B9AF-B3FF55900AFB}" sibTransId="{02AF13C9-A78C-8147-B08C-D6FF1E70E66E}"/>
    <dgm:cxn modelId="{345E9A88-0F8E-437C-AE0C-111337E41CBF}" type="presOf" srcId="{88A96C0A-1F6E-7241-BE1E-0031357BFE81}" destId="{86098AD4-3CA5-504C-B42C-92D3DFAF36F2}" srcOrd="0" destOrd="0" presId="urn:microsoft.com/office/officeart/2005/8/layout/pyramid1"/>
    <dgm:cxn modelId="{8E39D80C-A948-4DA9-BA24-C9E54C8E092D}" type="presOf" srcId="{2E5D6AF1-46D9-AD41-9CE6-AC98CF072C08}" destId="{EA1ABC41-2E2D-C948-B645-70E2FFDF3F64}" srcOrd="0" destOrd="0" presId="urn:microsoft.com/office/officeart/2005/8/layout/pyramid1"/>
    <dgm:cxn modelId="{B3474EEC-0676-45BD-B484-BB57443221E6}" type="presOf" srcId="{2E5D6AF1-46D9-AD41-9CE6-AC98CF072C08}" destId="{3F55C760-4CAB-0640-9122-CA233334E198}" srcOrd="1" destOrd="0" presId="urn:microsoft.com/office/officeart/2005/8/layout/pyramid1"/>
    <dgm:cxn modelId="{65101948-5E25-4D8C-8056-2DE971680BAC}" srcId="{1C56E0FC-BAC9-7E4E-B040-36B7040426D7}" destId="{4D791B92-51C4-40B1-95A3-689709231088}" srcOrd="2" destOrd="0" parTransId="{B430F5CE-7C7D-418F-9DCB-CD840AC6F6C9}" sibTransId="{E2ADBEEE-D76D-4323-BDE9-049985F95AD5}"/>
    <dgm:cxn modelId="{3203538A-2083-4F73-84E1-F23E448910CC}" type="presOf" srcId="{16FA795C-AA3D-7142-AE6D-CF30D989DA8F}" destId="{CD1D1E8A-6599-A24F-B40F-2E3783EA1CFB}" srcOrd="0" destOrd="0" presId="urn:microsoft.com/office/officeart/2005/8/layout/pyramid1"/>
    <dgm:cxn modelId="{802E8586-BE71-42C9-B8B3-7AF2FCE77F14}" type="presOf" srcId="{4D791B92-51C4-40B1-95A3-689709231088}" destId="{D9398BD5-2BDE-4070-BB8C-6D6C0E4069C6}" srcOrd="0" destOrd="0" presId="urn:microsoft.com/office/officeart/2005/8/layout/pyramid1"/>
    <dgm:cxn modelId="{F48D1826-22F7-4204-BDF5-607EF52D2ED7}" type="presOf" srcId="{4D791B92-51C4-40B1-95A3-689709231088}" destId="{444C69EB-B69F-49C6-AED9-9374680B545E}" srcOrd="1" destOrd="0" presId="urn:microsoft.com/office/officeart/2005/8/layout/pyramid1"/>
    <dgm:cxn modelId="{548574DD-7C7A-F546-A6D8-F480AA39792B}" srcId="{1C56E0FC-BAC9-7E4E-B040-36B7040426D7}" destId="{16FA795C-AA3D-7142-AE6D-CF30D989DA8F}" srcOrd="1" destOrd="0" parTransId="{7283E39C-E717-C244-BF2E-ED29E404A190}" sibTransId="{E1FB766F-8F54-8045-BD60-DEE6C63CB2B5}"/>
    <dgm:cxn modelId="{9107524A-68B7-B34C-9DD8-EDE4CC9D3916}" srcId="{1C56E0FC-BAC9-7E4E-B040-36B7040426D7}" destId="{88A96C0A-1F6E-7241-BE1E-0031357BFE81}" srcOrd="3" destOrd="0" parTransId="{1419D2CF-B313-3A4A-B59E-2AE298646402}" sibTransId="{78B92BA0-AF15-8E4F-9023-1A780BA9E647}"/>
    <dgm:cxn modelId="{36215A79-5148-4246-8CCA-D79DF6692B67}" type="presOf" srcId="{16FA795C-AA3D-7142-AE6D-CF30D989DA8F}" destId="{6E7CEE59-8937-FC4A-9A3B-FB104C05E0DE}" srcOrd="1" destOrd="0" presId="urn:microsoft.com/office/officeart/2005/8/layout/pyramid1"/>
    <dgm:cxn modelId="{F4B72A32-CF3D-4854-B916-71D08C8C6A24}" type="presOf" srcId="{88A96C0A-1F6E-7241-BE1E-0031357BFE81}" destId="{0037BD50-8F8B-C949-B513-00663BF34C42}" srcOrd="1" destOrd="0" presId="urn:microsoft.com/office/officeart/2005/8/layout/pyramid1"/>
    <dgm:cxn modelId="{3AAC3AE6-A1DE-4232-A718-F61893668996}" type="presOf" srcId="{1C56E0FC-BAC9-7E4E-B040-36B7040426D7}" destId="{6960F23E-0D20-DE41-BF92-AA8793357639}" srcOrd="0" destOrd="0" presId="urn:microsoft.com/office/officeart/2005/8/layout/pyramid1"/>
    <dgm:cxn modelId="{C930EDD5-E302-4E66-AAFF-2E1BE5406F25}" type="presParOf" srcId="{6960F23E-0D20-DE41-BF92-AA8793357639}" destId="{3FCD31DE-B817-E34F-A44A-C13150E920E2}" srcOrd="0" destOrd="0" presId="urn:microsoft.com/office/officeart/2005/8/layout/pyramid1"/>
    <dgm:cxn modelId="{D64C9784-2CAA-4C2E-94B4-79D5D67513FA}" type="presParOf" srcId="{3FCD31DE-B817-E34F-A44A-C13150E920E2}" destId="{EA1ABC41-2E2D-C948-B645-70E2FFDF3F64}" srcOrd="0" destOrd="0" presId="urn:microsoft.com/office/officeart/2005/8/layout/pyramid1"/>
    <dgm:cxn modelId="{E6742BF6-9BD9-47FA-A605-CCF132518FD8}" type="presParOf" srcId="{3FCD31DE-B817-E34F-A44A-C13150E920E2}" destId="{3F55C760-4CAB-0640-9122-CA233334E198}" srcOrd="1" destOrd="0" presId="urn:microsoft.com/office/officeart/2005/8/layout/pyramid1"/>
    <dgm:cxn modelId="{E8747C32-950B-4A0A-8EF9-0533EEEA1105}" type="presParOf" srcId="{6960F23E-0D20-DE41-BF92-AA8793357639}" destId="{00450434-F7A2-DA4D-98F4-7335BFF4BE44}" srcOrd="1" destOrd="0" presId="urn:microsoft.com/office/officeart/2005/8/layout/pyramid1"/>
    <dgm:cxn modelId="{32D22541-F589-4DCF-AC05-33DB623ED942}" type="presParOf" srcId="{00450434-F7A2-DA4D-98F4-7335BFF4BE44}" destId="{CD1D1E8A-6599-A24F-B40F-2E3783EA1CFB}" srcOrd="0" destOrd="0" presId="urn:microsoft.com/office/officeart/2005/8/layout/pyramid1"/>
    <dgm:cxn modelId="{69901AE1-2301-404A-A238-A1B51F6B4739}" type="presParOf" srcId="{00450434-F7A2-DA4D-98F4-7335BFF4BE44}" destId="{6E7CEE59-8937-FC4A-9A3B-FB104C05E0DE}" srcOrd="1" destOrd="0" presId="urn:microsoft.com/office/officeart/2005/8/layout/pyramid1"/>
    <dgm:cxn modelId="{8D6407DC-428F-4996-A408-0B444AA671B0}" type="presParOf" srcId="{6960F23E-0D20-DE41-BF92-AA8793357639}" destId="{92E1BC2F-599C-4635-B127-4AFF7AA7E7B2}" srcOrd="2" destOrd="0" presId="urn:microsoft.com/office/officeart/2005/8/layout/pyramid1"/>
    <dgm:cxn modelId="{C39DE7CB-6276-4E4E-976A-6FF2E970FDE7}" type="presParOf" srcId="{92E1BC2F-599C-4635-B127-4AFF7AA7E7B2}" destId="{D9398BD5-2BDE-4070-BB8C-6D6C0E4069C6}" srcOrd="0" destOrd="0" presId="urn:microsoft.com/office/officeart/2005/8/layout/pyramid1"/>
    <dgm:cxn modelId="{79E59F11-388F-4B79-BDE9-166788C8FCB5}" type="presParOf" srcId="{92E1BC2F-599C-4635-B127-4AFF7AA7E7B2}" destId="{444C69EB-B69F-49C6-AED9-9374680B545E}" srcOrd="1" destOrd="0" presId="urn:microsoft.com/office/officeart/2005/8/layout/pyramid1"/>
    <dgm:cxn modelId="{598A8A7F-FE04-419E-9DD8-FD1C67DCE224}" type="presParOf" srcId="{6960F23E-0D20-DE41-BF92-AA8793357639}" destId="{72C31A35-96DA-BB4C-8C60-E0ED6520AAB2}" srcOrd="3" destOrd="0" presId="urn:microsoft.com/office/officeart/2005/8/layout/pyramid1"/>
    <dgm:cxn modelId="{EBF76450-B1AD-49CC-9C7D-308551B7E5EF}" type="presParOf" srcId="{72C31A35-96DA-BB4C-8C60-E0ED6520AAB2}" destId="{86098AD4-3CA5-504C-B42C-92D3DFAF36F2}" srcOrd="0" destOrd="0" presId="urn:microsoft.com/office/officeart/2005/8/layout/pyramid1"/>
    <dgm:cxn modelId="{1B12864A-66CE-45E1-BA9F-85EBC1144043}" type="presParOf" srcId="{72C31A35-96DA-BB4C-8C60-E0ED6520AAB2}" destId="{0037BD50-8F8B-C949-B513-00663BF34C4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ABC41-2E2D-C948-B645-70E2FFDF3F64}">
      <dsp:nvSpPr>
        <dsp:cNvPr id="0" name=""/>
        <dsp:cNvSpPr/>
      </dsp:nvSpPr>
      <dsp:spPr>
        <a:xfrm>
          <a:off x="2409521" y="0"/>
          <a:ext cx="1612248" cy="1351485"/>
        </a:xfrm>
        <a:prstGeom prst="trapezoid">
          <a:avLst>
            <a:gd name="adj" fmla="val 59647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Dedicated MDT  managing the top 3-5 % of health &amp; care users</a:t>
          </a:r>
          <a:endParaRPr lang="en-US" sz="1400" kern="1200" dirty="0"/>
        </a:p>
      </dsp:txBody>
      <dsp:txXfrm>
        <a:off x="2409521" y="0"/>
        <a:ext cx="1612248" cy="1351485"/>
      </dsp:txXfrm>
    </dsp:sp>
    <dsp:sp modelId="{CD1D1E8A-6599-A24F-B40F-2E3783EA1CFB}">
      <dsp:nvSpPr>
        <dsp:cNvPr id="0" name=""/>
        <dsp:cNvSpPr/>
      </dsp:nvSpPr>
      <dsp:spPr>
        <a:xfrm>
          <a:off x="1592320" y="1338564"/>
          <a:ext cx="3224496" cy="1351485"/>
        </a:xfrm>
        <a:prstGeom prst="trapezoid">
          <a:avLst>
            <a:gd name="adj" fmla="val 59647"/>
          </a:avLst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156607" y="1338564"/>
        <a:ext cx="2095922" cy="1351485"/>
      </dsp:txXfrm>
    </dsp:sp>
    <dsp:sp modelId="{D9398BD5-2BDE-4070-BB8C-6D6C0E4069C6}">
      <dsp:nvSpPr>
        <dsp:cNvPr id="0" name=""/>
        <dsp:cNvSpPr/>
      </dsp:nvSpPr>
      <dsp:spPr>
        <a:xfrm>
          <a:off x="806124" y="2702970"/>
          <a:ext cx="4836744" cy="1351485"/>
        </a:xfrm>
        <a:prstGeom prst="trapezoid">
          <a:avLst>
            <a:gd name="adj" fmla="val 59647"/>
          </a:avLst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652554" y="2702970"/>
        <a:ext cx="3143884" cy="1351485"/>
      </dsp:txXfrm>
    </dsp:sp>
    <dsp:sp modelId="{86098AD4-3CA5-504C-B42C-92D3DFAF36F2}">
      <dsp:nvSpPr>
        <dsp:cNvPr id="0" name=""/>
        <dsp:cNvSpPr/>
      </dsp:nvSpPr>
      <dsp:spPr>
        <a:xfrm>
          <a:off x="0" y="4054455"/>
          <a:ext cx="6448993" cy="1351485"/>
        </a:xfrm>
        <a:prstGeom prst="trapezoid">
          <a:avLst>
            <a:gd name="adj" fmla="val 59647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128573" y="4054455"/>
        <a:ext cx="4191845" cy="1351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C40B7-4B07-482D-9976-F32DE779DA37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498D8-2B5E-4FF6-82FF-80CFEFB95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7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498D8-2B5E-4FF6-82FF-80CFEFB950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89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071546"/>
            <a:ext cx="9144000" cy="71438"/>
          </a:xfrm>
          <a:prstGeom prst="rect">
            <a:avLst/>
          </a:prstGeom>
          <a:solidFill>
            <a:srgbClr val="008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12605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126055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928802"/>
            <a:ext cx="3786214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3929090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857364"/>
            <a:ext cx="3857652" cy="5683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500305"/>
            <a:ext cx="3854478" cy="362585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3857652" cy="5683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7"/>
            <a:ext cx="3856065" cy="36258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17" y="78579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7929618" cy="4125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516C-4413-45A6-A87F-6249D4EF472C}" type="datetimeFigureOut">
              <a:rPr lang="en-US" smtClean="0"/>
              <a:t>3/23/2015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643702" y="0"/>
            <a:ext cx="2286016" cy="7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Alison\Documents\Kinetic\Client Files\CCG\Branding\nhstridiagramtr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8246" y="5643578"/>
            <a:ext cx="1230828" cy="1100427"/>
          </a:xfrm>
          <a:prstGeom prst="rect">
            <a:avLst/>
          </a:prstGeom>
          <a:noFill/>
        </p:spPr>
      </p:pic>
      <p:pic>
        <p:nvPicPr>
          <p:cNvPr id="2051" name="Picture 3" descr="C:\Users\Alison\Documents\Kinetic\Client Files\CCG\Branding\nhstridiagram2 script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44" y="6380875"/>
            <a:ext cx="3000396" cy="405711"/>
          </a:xfrm>
          <a:prstGeom prst="rect">
            <a:avLst/>
          </a:prstGeom>
          <a:noFill/>
        </p:spPr>
      </p:pic>
      <p:pic>
        <p:nvPicPr>
          <p:cNvPr id="12" name="Picture 11" descr="ovalicon flip.jpg"/>
          <p:cNvPicPr>
            <a:picLocks noChangeAspect="1"/>
          </p:cNvPicPr>
          <p:nvPr userDrawn="1"/>
        </p:nvPicPr>
        <p:blipFill>
          <a:blip r:embed="rId16" cstate="print"/>
          <a:srcRect t="7068"/>
          <a:stretch>
            <a:fillRect/>
          </a:stretch>
        </p:blipFill>
        <p:spPr>
          <a:xfrm>
            <a:off x="71406" y="0"/>
            <a:ext cx="1214446" cy="939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82751"/>
          </a:xfrm>
        </p:spPr>
        <p:txBody>
          <a:bodyPr>
            <a:normAutofit/>
          </a:bodyPr>
          <a:lstStyle/>
          <a:p>
            <a:r>
              <a:rPr lang="en-GB" dirty="0" smtClean="0"/>
              <a:t>Primary Care Strategy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Emerging </a:t>
            </a:r>
            <a:r>
              <a:rPr lang="en-GB" dirty="0" smtClean="0"/>
              <a:t>Transformation 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43848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Why Transform? - The challenges ahead: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29618" cy="4464496"/>
          </a:xfrm>
        </p:spPr>
        <p:txBody>
          <a:bodyPr>
            <a:noAutofit/>
          </a:bodyPr>
          <a:lstStyle/>
          <a:p>
            <a:r>
              <a:rPr lang="en-GB" sz="2400" dirty="0" smtClean="0"/>
              <a:t>an </a:t>
            </a:r>
            <a:r>
              <a:rPr lang="en-GB" sz="2400" dirty="0"/>
              <a:t>ageing </a:t>
            </a:r>
            <a:r>
              <a:rPr lang="en-GB" sz="2400" dirty="0" smtClean="0"/>
              <a:t>population</a:t>
            </a:r>
            <a:r>
              <a:rPr lang="en-GB" sz="2400" dirty="0"/>
              <a:t> </a:t>
            </a:r>
            <a:r>
              <a:rPr lang="en-GB" sz="2400" dirty="0" smtClean="0"/>
              <a:t>–</a:t>
            </a:r>
            <a:r>
              <a:rPr lang="en-GB" sz="1800" dirty="0" smtClean="0"/>
              <a:t>increase in consultations - 95</a:t>
            </a:r>
            <a:r>
              <a:rPr lang="en-GB" sz="1800" dirty="0"/>
              <a:t>% growth in consultation rate for people aged 85-89 in ten years up to 2008/09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2400" dirty="0" smtClean="0"/>
              <a:t>growing co-morbidities - </a:t>
            </a:r>
            <a:r>
              <a:rPr lang="en-GB" sz="1800" dirty="0" smtClean="0"/>
              <a:t>The </a:t>
            </a:r>
            <a:r>
              <a:rPr lang="en-GB" sz="1800" dirty="0"/>
              <a:t>number of people with multiple long term conditions set to grow from 1.9 to 2.9 million from 2008 to 2018</a:t>
            </a:r>
            <a:endParaRPr lang="en-GB" sz="1800" dirty="0" smtClean="0"/>
          </a:p>
          <a:p>
            <a:r>
              <a:rPr lang="en-GB" sz="2400" dirty="0" smtClean="0"/>
              <a:t> </a:t>
            </a:r>
            <a:r>
              <a:rPr lang="en-GB" sz="2400" dirty="0"/>
              <a:t>increasing patient </a:t>
            </a:r>
            <a:r>
              <a:rPr lang="en-GB" sz="2400" dirty="0" smtClean="0"/>
              <a:t>expectations</a:t>
            </a:r>
          </a:p>
          <a:p>
            <a:r>
              <a:rPr lang="en-GB" sz="2400" dirty="0" smtClean="0"/>
              <a:t>financial resource </a:t>
            </a:r>
            <a:r>
              <a:rPr lang="en-GB" sz="2400" dirty="0" smtClean="0"/>
              <a:t>constraints </a:t>
            </a:r>
            <a:endParaRPr lang="en-GB" sz="2400" dirty="0" smtClean="0"/>
          </a:p>
          <a:p>
            <a:r>
              <a:rPr lang="en-GB" sz="2400" dirty="0"/>
              <a:t>p</a:t>
            </a:r>
            <a:r>
              <a:rPr lang="en-GB" sz="2400" dirty="0" smtClean="0"/>
              <a:t>ush for more to be done in out of hospital settings</a:t>
            </a:r>
            <a:endParaRPr lang="en-GB" sz="2400" dirty="0"/>
          </a:p>
          <a:p>
            <a:r>
              <a:rPr lang="en-GB" sz="2400" dirty="0"/>
              <a:t>inequalities in access and quality of primary </a:t>
            </a:r>
            <a:r>
              <a:rPr lang="en-GB" sz="2400" dirty="0" smtClean="0"/>
              <a:t>care</a:t>
            </a:r>
          </a:p>
          <a:p>
            <a:r>
              <a:rPr lang="en-GB" sz="2400" dirty="0" smtClean="0"/>
              <a:t>recruitment </a:t>
            </a:r>
            <a:r>
              <a:rPr lang="en-GB" sz="2400" dirty="0"/>
              <a:t>and retention </a:t>
            </a:r>
            <a:endParaRPr lang="en-GB" sz="2400" dirty="0" smtClean="0"/>
          </a:p>
          <a:p>
            <a:r>
              <a:rPr lang="en-GB" sz="2400" dirty="0"/>
              <a:t>n</a:t>
            </a:r>
            <a:r>
              <a:rPr lang="en-GB" sz="2400" dirty="0" smtClean="0"/>
              <a:t>ew </a:t>
            </a:r>
            <a:r>
              <a:rPr lang="en-GB" sz="2400" dirty="0" smtClean="0"/>
              <a:t>inspection regimes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960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223953"/>
              </p:ext>
            </p:extLst>
          </p:nvPr>
        </p:nvGraphicFramePr>
        <p:xfrm>
          <a:off x="1147343" y="790347"/>
          <a:ext cx="6448993" cy="540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4406172" y="2145519"/>
            <a:ext cx="1" cy="263363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447002"/>
            <a:ext cx="0" cy="13321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52120" y="3481265"/>
            <a:ext cx="0" cy="13321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47764" y="4813413"/>
            <a:ext cx="0" cy="12961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44208" y="4787386"/>
            <a:ext cx="0" cy="12961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2967" y="1034976"/>
            <a:ext cx="1808753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Advanced Care Coordination team </a:t>
            </a:r>
            <a:r>
              <a:rPr lang="en-GB" sz="1600" dirty="0"/>
              <a:t>(</a:t>
            </a:r>
            <a:r>
              <a:rPr lang="en-GB" sz="1600" dirty="0" err="1" smtClean="0"/>
              <a:t>Extensivist</a:t>
            </a:r>
            <a:r>
              <a:rPr lang="en-GB" sz="1600" dirty="0" smtClean="0"/>
              <a:t>)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609024" y="2585336"/>
            <a:ext cx="1260140" cy="11695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Incentivised to stop people deteriorating to </a:t>
            </a:r>
            <a:r>
              <a:rPr lang="en-GB" sz="1400" dirty="0" smtClean="0"/>
              <a:t>higher levels of care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96336" y="4874333"/>
            <a:ext cx="1260140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Incentivised to keep people healthy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182036" y="2165416"/>
            <a:ext cx="12241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 Triage</a:t>
            </a:r>
          </a:p>
          <a:p>
            <a:pPr algn="ctr"/>
            <a:r>
              <a:rPr lang="en-GB" sz="1400" dirty="0" smtClean="0"/>
              <a:t>/telephone consultation and signposting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654956" y="3609599"/>
            <a:ext cx="1296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 specialists undertaking work on behalf of </a:t>
            </a:r>
            <a:r>
              <a:rPr lang="en-GB" sz="1400" dirty="0" smtClean="0"/>
              <a:t>multiple/all practices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63688" y="3685003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Co-ordinated support to Residential and nursing care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148087" y="3728354"/>
            <a:ext cx="1292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Complex Chronic disease </a:t>
            </a:r>
            <a:r>
              <a:rPr lang="en-GB" sz="1400" dirty="0" err="1" smtClean="0"/>
              <a:t>mgt</a:t>
            </a:r>
            <a:r>
              <a:rPr lang="en-GB" sz="1400" dirty="0" smtClean="0"/>
              <a:t> through MDTs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435489" y="2222847"/>
            <a:ext cx="11963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7 day access to GP services planned and urgent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64175" y="3681662"/>
            <a:ext cx="1155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Access to specialist clinics e.g. dermatology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437554" y="5023048"/>
            <a:ext cx="1332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GP  and wider team </a:t>
            </a:r>
          </a:p>
          <a:p>
            <a:pPr algn="ctr"/>
            <a:r>
              <a:rPr lang="en-GB" sz="1400" dirty="0" smtClean="0"/>
              <a:t>Appointments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277935" y="559832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Prescribing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760155" y="5121272"/>
            <a:ext cx="14843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 specialist referral pathways</a:t>
            </a:r>
          </a:p>
          <a:p>
            <a:pPr algn="ctr"/>
            <a:r>
              <a:rPr lang="en-GB" sz="1400" dirty="0" smtClean="0"/>
              <a:t> for some conditions </a:t>
            </a:r>
          </a:p>
          <a:p>
            <a:pPr algn="ctr"/>
            <a:endParaRPr lang="en-GB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510630" y="5129423"/>
            <a:ext cx="1013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Stable Chronic disease </a:t>
            </a:r>
            <a:r>
              <a:rPr lang="en-GB" sz="1400" dirty="0" err="1" smtClean="0"/>
              <a:t>mgt</a:t>
            </a:r>
            <a:endParaRPr lang="en-GB" sz="1400" dirty="0"/>
          </a:p>
        </p:txBody>
      </p:sp>
      <p:sp>
        <p:nvSpPr>
          <p:cNvPr id="2" name="Rectangle 1"/>
          <p:cNvSpPr/>
          <p:nvPr/>
        </p:nvSpPr>
        <p:spPr>
          <a:xfrm>
            <a:off x="7596336" y="908719"/>
            <a:ext cx="1260140" cy="11758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Incentivised to reduce / stop unplanned admissions to hospital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2967" y="2714393"/>
            <a:ext cx="124213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General Practice at Scale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666" y="4915327"/>
            <a:ext cx="12601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General Practice</a:t>
            </a:r>
            <a:endParaRPr lang="en-GB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726207" y="4813413"/>
            <a:ext cx="0" cy="12961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00042" y="4828039"/>
            <a:ext cx="0" cy="12961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00042" y="5148489"/>
            <a:ext cx="1144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Health and wellbeing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396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Local commissioner expectations – direction of travel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44824"/>
            <a:ext cx="7929618" cy="45365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Continuation and stabilisation of elements of PMS (notably hospital diversion)</a:t>
            </a:r>
          </a:p>
          <a:p>
            <a:r>
              <a:rPr lang="en-GB" dirty="0" smtClean="0"/>
              <a:t>Support </a:t>
            </a:r>
            <a:r>
              <a:rPr lang="en-GB" dirty="0"/>
              <a:t>to other providers </a:t>
            </a:r>
            <a:r>
              <a:rPr lang="en-GB" dirty="0" smtClean="0"/>
              <a:t>e.g. </a:t>
            </a:r>
            <a:r>
              <a:rPr lang="en-GB" dirty="0" smtClean="0"/>
              <a:t>care homes</a:t>
            </a:r>
          </a:p>
          <a:p>
            <a:r>
              <a:rPr lang="en-GB" dirty="0" smtClean="0"/>
              <a:t>Services spanning multiple practices e.g. 7 day access </a:t>
            </a:r>
          </a:p>
          <a:p>
            <a:r>
              <a:rPr lang="en-GB" dirty="0" smtClean="0"/>
              <a:t>Services across all practices/whole population e.g. minor surgery</a:t>
            </a:r>
            <a:endParaRPr lang="en-GB" dirty="0" smtClean="0"/>
          </a:p>
          <a:p>
            <a:pPr lvl="0"/>
            <a:r>
              <a:rPr lang="en-GB" dirty="0" smtClean="0"/>
              <a:t>Working with other providers</a:t>
            </a:r>
          </a:p>
          <a:p>
            <a:pPr lvl="1"/>
            <a:r>
              <a:rPr lang="en-GB" dirty="0" smtClean="0"/>
              <a:t>Advanced </a:t>
            </a:r>
            <a:r>
              <a:rPr lang="en-GB" dirty="0"/>
              <a:t>community </a:t>
            </a:r>
            <a:r>
              <a:rPr lang="en-GB" dirty="0" smtClean="0"/>
              <a:t>care (</a:t>
            </a:r>
            <a:r>
              <a:rPr lang="en-GB" dirty="0" err="1" smtClean="0"/>
              <a:t>extensivist</a:t>
            </a:r>
            <a:r>
              <a:rPr lang="en-GB" dirty="0" smtClean="0"/>
              <a:t>) </a:t>
            </a:r>
            <a:endParaRPr lang="en-GB" dirty="0"/>
          </a:p>
          <a:p>
            <a:pPr lvl="1"/>
            <a:r>
              <a:rPr lang="en-GB" dirty="0"/>
              <a:t>Joint hospital &amp; primary care MDTs </a:t>
            </a:r>
            <a:r>
              <a:rPr lang="en-GB" dirty="0" smtClean="0"/>
              <a:t>e.g. c</a:t>
            </a:r>
            <a:r>
              <a:rPr lang="en-GB" dirty="0" smtClean="0"/>
              <a:t>omplex long term </a:t>
            </a:r>
            <a:r>
              <a:rPr lang="en-GB" dirty="0"/>
              <a:t>disease management </a:t>
            </a:r>
            <a:endParaRPr lang="en-GB" dirty="0"/>
          </a:p>
          <a:p>
            <a:pPr lvl="0"/>
            <a:r>
              <a:rPr lang="en-GB" dirty="0"/>
              <a:t>Health &amp; wellbeing management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87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842436"/>
          </a:xfrm>
        </p:spPr>
        <p:txBody>
          <a:bodyPr/>
          <a:lstStyle/>
          <a:p>
            <a:pPr algn="ctr"/>
            <a:r>
              <a:rPr lang="en-GB" dirty="0" smtClean="0"/>
              <a:t>Using Resources better,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9618" cy="462997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“Burning </a:t>
            </a:r>
            <a:r>
              <a:rPr lang="en-GB" dirty="0"/>
              <a:t>platform” – cant just keep doing more of the same</a:t>
            </a:r>
          </a:p>
          <a:p>
            <a:r>
              <a:rPr lang="en-GB" dirty="0" smtClean="0"/>
              <a:t>Joint commissioning between NHSE, the CCG and LA</a:t>
            </a:r>
          </a:p>
          <a:p>
            <a:r>
              <a:rPr lang="en-GB" dirty="0" smtClean="0"/>
              <a:t>PMS review – NHSE pulling money out of the contracts held by GPs locally </a:t>
            </a:r>
            <a:r>
              <a:rPr lang="en-GB" i="1" dirty="0" smtClean="0"/>
              <a:t>but </a:t>
            </a:r>
            <a:r>
              <a:rPr lang="en-GB" dirty="0" smtClean="0"/>
              <a:t>that can then be reinvested to deliver revised requirements</a:t>
            </a:r>
          </a:p>
          <a:p>
            <a:r>
              <a:rPr lang="en-GB" dirty="0" smtClean="0"/>
              <a:t>LINCS GP federation is in place to support practices to change and work with the CCG </a:t>
            </a:r>
          </a:p>
          <a:p>
            <a:pPr lvl="0"/>
            <a:r>
              <a:rPr lang="en-GB" dirty="0" smtClean="0"/>
              <a:t>Practice </a:t>
            </a:r>
            <a:r>
              <a:rPr lang="en-GB" dirty="0"/>
              <a:t>efficiencies – doing things once for many </a:t>
            </a:r>
          </a:p>
          <a:p>
            <a:pPr lvl="0"/>
            <a:r>
              <a:rPr lang="en-GB" dirty="0"/>
              <a:t>Better estate </a:t>
            </a:r>
            <a:r>
              <a:rPr lang="en-GB" dirty="0" smtClean="0"/>
              <a:t>utilisation</a:t>
            </a:r>
          </a:p>
          <a:p>
            <a:pPr lvl="0"/>
            <a:r>
              <a:rPr lang="en-GB" dirty="0" smtClean="0"/>
              <a:t>Workforce recruitment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8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8820</TotalTime>
  <Words>360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Primary Care Strategy  An Emerging Transformation Agenda</vt:lpstr>
      <vt:lpstr>Why Transform? - The challenges ahead:</vt:lpstr>
      <vt:lpstr>PowerPoint Presentation</vt:lpstr>
      <vt:lpstr>Local commissioner expectations – direction of travel</vt:lpstr>
      <vt:lpstr>Using Resources better, together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</dc:creator>
  <cp:lastModifiedBy>Cathy Kennedy</cp:lastModifiedBy>
  <cp:revision>52</cp:revision>
  <dcterms:created xsi:type="dcterms:W3CDTF">2014-03-19T15:04:32Z</dcterms:created>
  <dcterms:modified xsi:type="dcterms:W3CDTF">2015-03-23T15:11:30Z</dcterms:modified>
</cp:coreProperties>
</file>